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  <p:sldMasterId id="2147483732" r:id="rId11"/>
    <p:sldMasterId id="2147483744" r:id="rId12"/>
    <p:sldMasterId id="2147483756" r:id="rId13"/>
    <p:sldMasterId id="2147483768" r:id="rId14"/>
    <p:sldMasterId id="2147483780" r:id="rId15"/>
    <p:sldMasterId id="2147483792" r:id="rId16"/>
  </p:sldMasterIdLst>
  <p:notesMasterIdLst>
    <p:notesMasterId r:id="rId64"/>
  </p:notesMasterIdLst>
  <p:handoutMasterIdLst>
    <p:handoutMasterId r:id="rId65"/>
  </p:handoutMasterIdLst>
  <p:sldIdLst>
    <p:sldId id="476" r:id="rId17"/>
    <p:sldId id="2141411663" r:id="rId18"/>
    <p:sldId id="485" r:id="rId19"/>
    <p:sldId id="2141411693" r:id="rId20"/>
    <p:sldId id="879" r:id="rId21"/>
    <p:sldId id="862" r:id="rId22"/>
    <p:sldId id="2141411651" r:id="rId23"/>
    <p:sldId id="2141411689" r:id="rId24"/>
    <p:sldId id="2141411665" r:id="rId25"/>
    <p:sldId id="2141411666" r:id="rId26"/>
    <p:sldId id="2141411667" r:id="rId27"/>
    <p:sldId id="2141411668" r:id="rId28"/>
    <p:sldId id="2141411669" r:id="rId29"/>
    <p:sldId id="2141411670" r:id="rId30"/>
    <p:sldId id="2141411671" r:id="rId31"/>
    <p:sldId id="2141411672" r:id="rId32"/>
    <p:sldId id="2141411673" r:id="rId33"/>
    <p:sldId id="2141411674" r:id="rId34"/>
    <p:sldId id="2141411675" r:id="rId35"/>
    <p:sldId id="2141411676" r:id="rId36"/>
    <p:sldId id="2141411677" r:id="rId37"/>
    <p:sldId id="2141411678" r:id="rId38"/>
    <p:sldId id="2141411679" r:id="rId39"/>
    <p:sldId id="2141411680" r:id="rId40"/>
    <p:sldId id="2141411681" r:id="rId41"/>
    <p:sldId id="2141411682" r:id="rId42"/>
    <p:sldId id="2141411683" r:id="rId43"/>
    <p:sldId id="2141411684" r:id="rId44"/>
    <p:sldId id="2141411685" r:id="rId45"/>
    <p:sldId id="2141411687" r:id="rId46"/>
    <p:sldId id="2141411633" r:id="rId47"/>
    <p:sldId id="2141411699" r:id="rId48"/>
    <p:sldId id="2141411698" r:id="rId49"/>
    <p:sldId id="2141411700" r:id="rId50"/>
    <p:sldId id="2141411701" r:id="rId51"/>
    <p:sldId id="2141411690" r:id="rId52"/>
    <p:sldId id="2141411704" r:id="rId53"/>
    <p:sldId id="2141411705" r:id="rId54"/>
    <p:sldId id="2141411706" r:id="rId55"/>
    <p:sldId id="2141411660" r:id="rId56"/>
    <p:sldId id="2141411708" r:id="rId57"/>
    <p:sldId id="2141411709" r:id="rId58"/>
    <p:sldId id="2141411710" r:id="rId59"/>
    <p:sldId id="2141411711" r:id="rId60"/>
    <p:sldId id="2141411647" r:id="rId61"/>
    <p:sldId id="802" r:id="rId62"/>
    <p:sldId id="816" r:id="rId63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9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hacomirkim" initials="MM" lastIdx="1" clrIdx="0"/>
  <p:cmAuthor id="7" name="Michael Vjecha" initials="MV" lastIdx="15" clrIdx="7">
    <p:extLst>
      <p:ext uri="{19B8F6BF-5375-455C-9EA6-DF929625EA0E}">
        <p15:presenceInfo xmlns:p15="http://schemas.microsoft.com/office/powerpoint/2012/main" userId="4697d392691fbb21" providerId="Windows Live"/>
      </p:ext>
    </p:extLst>
  </p:cmAuthor>
  <p:cmAuthor id="1" name="Mirkin, Mitchell" initials="MM" lastIdx="18" clrIdx="1"/>
  <p:cmAuthor id="8" name="Adam, Stacey (FNIH) [T]" initials="AS([" lastIdx="2" clrIdx="8">
    <p:extLst>
      <p:ext uri="{19B8F6BF-5375-455C-9EA6-DF929625EA0E}">
        <p15:presenceInfo xmlns:p15="http://schemas.microsoft.com/office/powerpoint/2012/main" userId="S::adamsj4@nih.gov::9d641231-8a0d-4f72-895e-b50dc2c9f8d0" providerId="AD"/>
      </p:ext>
    </p:extLst>
  </p:cmAuthor>
  <p:cmAuthor id="2" name="vhacoiveljs" initials="v" lastIdx="1" clrIdx="2"/>
  <p:cmAuthor id="9" name="Essi Haffar" initials="EH" lastIdx="1" clrIdx="9">
    <p:extLst>
      <p:ext uri="{19B8F6BF-5375-455C-9EA6-DF929625EA0E}">
        <p15:presenceInfo xmlns:p15="http://schemas.microsoft.com/office/powerpoint/2012/main" userId="S::Essi.Haffar@riospartners.com::94bc15ca-33e9-4629-8bd7-abe834fc688d" providerId="AD"/>
      </p:ext>
    </p:extLst>
  </p:cmAuthor>
  <p:cmAuthor id="3" name="Department of Veterans Affairs" initials="DoVA" lastIdx="9" clrIdx="3"/>
  <p:cmAuthor id="4" name="Huang, Grant" initials="HG" lastIdx="1" clrIdx="4">
    <p:extLst>
      <p:ext uri="{19B8F6BF-5375-455C-9EA6-DF929625EA0E}">
        <p15:presenceInfo xmlns:p15="http://schemas.microsoft.com/office/powerpoint/2012/main" userId="S::grant.huang@va.gov::dc6ee509-eac4-4268-a04a-8b1a987c5a79" providerId="AD"/>
      </p:ext>
    </p:extLst>
  </p:cmAuthor>
  <p:cmAuthor id="5" name="Ramoni, Rachel" initials="RR" lastIdx="9" clrIdx="5">
    <p:extLst>
      <p:ext uri="{19B8F6BF-5375-455C-9EA6-DF929625EA0E}">
        <p15:presenceInfo xmlns:p15="http://schemas.microsoft.com/office/powerpoint/2012/main" userId="S::Rachel.Ramoni@va.gov::0be837dc-6320-4638-a287-3ad3cfbcb1de" providerId="AD"/>
      </p:ext>
    </p:extLst>
  </p:cmAuthor>
  <p:cmAuthor id="6" name="Davey, Victoria" initials="DV" lastIdx="3" clrIdx="6">
    <p:extLst>
      <p:ext uri="{19B8F6BF-5375-455C-9EA6-DF929625EA0E}">
        <p15:presenceInfo xmlns:p15="http://schemas.microsoft.com/office/powerpoint/2012/main" userId="S::victoria.davey@va.gov::7cc2fa62-b93c-4b7d-a11f-ada96f46d4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002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526BC-B459-445A-88E1-4DCEAF94E12F}" v="6" dt="2020-10-15T22:02:59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347" autoAdjust="0"/>
    <p:restoredTop sz="87045" autoAdjust="0"/>
  </p:normalViewPr>
  <p:slideViewPr>
    <p:cSldViewPr snapToGrid="0">
      <p:cViewPr varScale="1">
        <p:scale>
          <a:sx n="96" d="100"/>
          <a:sy n="96" d="100"/>
        </p:scale>
        <p:origin x="2052" y="78"/>
      </p:cViewPr>
      <p:guideLst>
        <p:guide orient="horz" pos="419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/>
          <a:lstStyle>
            <a:lvl1pPr algn="l">
              <a:defRPr sz="1200"/>
            </a:lvl1pPr>
          </a:lstStyle>
          <a:p>
            <a:r>
              <a:rPr lang="en-US" dirty="0"/>
              <a:t>Kupersmith MOAA 11-16-12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/>
          <a:lstStyle>
            <a:lvl1pPr algn="r">
              <a:defRPr sz="1200"/>
            </a:lvl1pPr>
          </a:lstStyle>
          <a:p>
            <a:fld id="{484A682B-60B7-244F-AF8C-16AA5F067F6C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5045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 anchor="b"/>
          <a:lstStyle>
            <a:lvl1pPr algn="r">
              <a:defRPr sz="1200"/>
            </a:lvl1pPr>
          </a:lstStyle>
          <a:p>
            <a:fld id="{6B285591-F2ED-7B4B-AAEB-54F8DF9914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2911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/>
          <a:lstStyle>
            <a:lvl1pPr algn="l">
              <a:defRPr sz="1200"/>
            </a:lvl1pPr>
          </a:lstStyle>
          <a:p>
            <a:r>
              <a:rPr lang="en-US" dirty="0"/>
              <a:t>Kupersmith MOAA 11-16-12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/>
          <a:lstStyle>
            <a:lvl1pPr algn="r">
              <a:defRPr sz="1200"/>
            </a:lvl1pPr>
          </a:lstStyle>
          <a:p>
            <a:fld id="{42C0177D-0B34-354A-A985-A7708375935C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54" tIns="46676" rIns="93354" bIns="466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54" tIns="46676" rIns="93354" bIns="466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5045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54" tIns="46676" rIns="93354" bIns="46676" rtlCol="0" anchor="b"/>
          <a:lstStyle>
            <a:lvl1pPr algn="r">
              <a:defRPr sz="1200"/>
            </a:lvl1pPr>
          </a:lstStyle>
          <a:p>
            <a:fld id="{DFD3E557-29CA-2942-B5B0-BBAE067F57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6197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ctgnetwork.org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87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55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86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66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83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9513F-F939-438F-AB9F-B14D760513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148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61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75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42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23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76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59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27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49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2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521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6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95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12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58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3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48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2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98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happens once my site asks to (agrees to) participate? 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steps are below.  I am not sure how much detail is needed here: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 expresses interest and signs CDA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 completed FQ. 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site responds positively to feasibility, the PPD Concierge CRA will reach out to the site to ask additional outreach/logistical questions.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qualified, the start-up team and PPD Concierge CRA will contact the site for next steps (CIRB submission, CTA negotiations, PSV/SIV visit, etc.)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long does it take to register? 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 to complete registration form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steps to registration on the part of my site?  On the part if PPD?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The instructions for requesting access and accessing the PSWP are in section 1 of the MOPS. </a:t>
            </a:r>
          </a:p>
          <a:p>
            <a:r>
              <a:rPr lang="en-US" sz="1200" b="1" u="sng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 2:    ACTG MEMBER WEBSITE INSTRUCTIONS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Request an ACTG Member Website Account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to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https://actgnetwork.org/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bottom of the screen, under Useful Links, click “New Members.”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 out the directory update form as much as possible, and click “Submit” when finished.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allow up to 5-7 business days for processing.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whom do I communicate as my site registers when I have questions or concerns?  Help link and Support Website or PPD Clinical CRA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my primary point of contact once the trial is enrolling at my site?  PPD Clinical CRA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a web site or other means to track registrations and enrollments? Registrations will be tracked through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https://actgnetwork.org/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Enrollment will be tracked through PPD IRT (Interactive Response Technology) with bi-weekly recruitment blasts and monthly Newsletters providing recruitment info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will do the monitoring? Clinical CRA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I be invited to investigator calls?  study coordinator calls?  Yes, right now there is a joint Investigator/Study Coordinator call on Thursdays 5:00 pm est. 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I be invited to co-author papers? Any request for publications will need to be submitted/approved by the ACTG</a:t>
            </a:r>
          </a:p>
          <a:p>
            <a:r>
              <a:rPr lang="en-US" dirty="0"/>
              <a:t>Discuss pharmacy requirement</a:t>
            </a:r>
          </a:p>
          <a:p>
            <a:endParaRPr lang="en-US" dirty="0"/>
          </a:p>
          <a:p>
            <a:r>
              <a:rPr lang="en-US" dirty="0"/>
              <a:t>Site Requirements/Pharmacy Requirements will be part of the feasibility process and discussed in detail prior to site activation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79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your site is active you will have access to additional information at the ACTG website, this slide walks through how you can register.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98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86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62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requirements are part of the feasibility and site qualification process.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84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44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NPC will have to enter into the contract.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59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15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OWS goal: to rapidly fund, coordinate, and offer regulatory support to enable the rapid development and distribution of novel diagnostics, therapeutics, and vaccines for COVID-19</a:t>
            </a:r>
            <a:endParaRPr lang="en-US" i="1" strike="sngStrike" dirty="0"/>
          </a:p>
          <a:p>
            <a:r>
              <a:rPr lang="en-US" i="1" dirty="0"/>
              <a:t>Partners: </a:t>
            </a:r>
          </a:p>
          <a:p>
            <a:pPr lvl="1"/>
            <a:r>
              <a:rPr lang="en-US" dirty="0"/>
              <a:t>Department of Health &amp; Human Services</a:t>
            </a:r>
          </a:p>
          <a:p>
            <a:pPr lvl="2"/>
            <a:r>
              <a:rPr lang="en-US" dirty="0"/>
              <a:t>Centers for Disease Control and Prevention (CDC)</a:t>
            </a:r>
          </a:p>
          <a:p>
            <a:pPr lvl="2"/>
            <a:r>
              <a:rPr lang="en-US" dirty="0"/>
              <a:t>Food and Drug Administration (FDA)</a:t>
            </a:r>
          </a:p>
          <a:p>
            <a:pPr lvl="2"/>
            <a:r>
              <a:rPr lang="en-US" dirty="0"/>
              <a:t>National Institutes of Health (NIH)</a:t>
            </a:r>
          </a:p>
          <a:p>
            <a:pPr lvl="2"/>
            <a:r>
              <a:rPr lang="en-US" dirty="0"/>
              <a:t>Biomedical Advanced Research and Development Authority (BARDA)</a:t>
            </a:r>
          </a:p>
          <a:p>
            <a:pPr lvl="1"/>
            <a:r>
              <a:rPr lang="en-US" dirty="0"/>
              <a:t>Department of Defense (DoD)</a:t>
            </a:r>
          </a:p>
          <a:p>
            <a:pPr lvl="1"/>
            <a:r>
              <a:rPr lang="en-US" dirty="0"/>
              <a:t>Department of Agriculture</a:t>
            </a:r>
          </a:p>
          <a:p>
            <a:pPr lvl="1"/>
            <a:r>
              <a:rPr lang="en-US" dirty="0"/>
              <a:t>Department of Energy</a:t>
            </a:r>
          </a:p>
          <a:p>
            <a:pPr lvl="1"/>
            <a:r>
              <a:rPr lang="en-US" dirty="0"/>
              <a:t>Department of Veterans Affairs</a:t>
            </a:r>
          </a:p>
          <a:p>
            <a:pPr lvl="1"/>
            <a:r>
              <a:rPr lang="en-US" dirty="0"/>
              <a:t>Pharma/Industry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977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193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49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496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757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757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27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214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78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OWS goal: to rapidly fund, coordinate, and offer regulatory support to enable the rapid development and distribution of novel diagnostics, therapeutics, and vaccines for COVID-19</a:t>
            </a:r>
            <a:endParaRPr lang="en-US" i="1" strike="sngStrike" dirty="0"/>
          </a:p>
          <a:p>
            <a:r>
              <a:rPr lang="en-US" i="1" dirty="0"/>
              <a:t>Partners: </a:t>
            </a:r>
          </a:p>
          <a:p>
            <a:pPr lvl="1"/>
            <a:r>
              <a:rPr lang="en-US" dirty="0"/>
              <a:t>Department of Health &amp; Human Services</a:t>
            </a:r>
          </a:p>
          <a:p>
            <a:pPr lvl="2"/>
            <a:r>
              <a:rPr lang="en-US" dirty="0"/>
              <a:t>Centers for Disease Control and Prevention (CDC)</a:t>
            </a:r>
          </a:p>
          <a:p>
            <a:pPr lvl="2"/>
            <a:r>
              <a:rPr lang="en-US" dirty="0"/>
              <a:t>Food and Drug Administration (FDA)</a:t>
            </a:r>
          </a:p>
          <a:p>
            <a:pPr lvl="2"/>
            <a:r>
              <a:rPr lang="en-US" dirty="0"/>
              <a:t>National Institutes of Health (NIH)</a:t>
            </a:r>
          </a:p>
          <a:p>
            <a:pPr lvl="2"/>
            <a:r>
              <a:rPr lang="en-US" dirty="0"/>
              <a:t>Biomedical Advanced Research and Development Authority (BARDA)</a:t>
            </a:r>
          </a:p>
          <a:p>
            <a:pPr lvl="1"/>
            <a:r>
              <a:rPr lang="en-US" dirty="0"/>
              <a:t>Department of Defense (DoD)</a:t>
            </a:r>
          </a:p>
          <a:p>
            <a:pPr lvl="1"/>
            <a:r>
              <a:rPr lang="en-US" dirty="0"/>
              <a:t>Department of Agriculture</a:t>
            </a:r>
          </a:p>
          <a:p>
            <a:pPr lvl="1"/>
            <a:r>
              <a:rPr lang="en-US" dirty="0"/>
              <a:t>Department of Energy</a:t>
            </a:r>
          </a:p>
          <a:p>
            <a:pPr lvl="1"/>
            <a:r>
              <a:rPr lang="en-US" dirty="0"/>
              <a:t>Department of Veterans Affairs</a:t>
            </a:r>
          </a:p>
          <a:p>
            <a:pPr lvl="1"/>
            <a:r>
              <a:rPr lang="en-US" dirty="0"/>
              <a:t>Pharma/Industry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51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1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0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0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Kupersmith MOAA 11-16-12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3E557-29CA-2942-B5B0-BBAE067F573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9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245" y="336892"/>
            <a:ext cx="7772400" cy="1030435"/>
          </a:xfrm>
        </p:spPr>
        <p:txBody>
          <a:bodyPr anchor="b" anchorCtr="0">
            <a:normAutofit/>
          </a:bodyPr>
          <a:lstStyle>
            <a:lvl1pPr algn="ctr">
              <a:defRPr sz="2800" b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U.S. Department of Veterans Affairs (VA)</a:t>
            </a:r>
            <a:br>
              <a:rPr lang="en-US" dirty="0"/>
            </a:br>
            <a:r>
              <a:rPr lang="en-US" dirty="0"/>
              <a:t>Office of Research &amp; Development</a:t>
            </a:r>
          </a:p>
        </p:txBody>
      </p:sp>
      <p:pic>
        <p:nvPicPr>
          <p:cNvPr id="7" name="Picture 6" descr="DiscoveryInnovationAdvancem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10" y="6366424"/>
            <a:ext cx="3706492" cy="204223"/>
          </a:xfrm>
          <a:prstGeom prst="rect">
            <a:avLst/>
          </a:prstGeom>
        </p:spPr>
      </p:pic>
      <p:pic>
        <p:nvPicPr>
          <p:cNvPr id="8" name="Picture 7" descr="VHA_ExcellenceLogo_cmyk_nav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3" y="6198287"/>
            <a:ext cx="1371646" cy="47245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9268" y="3333815"/>
            <a:ext cx="6251172" cy="914813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information</a:t>
            </a: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1374837" y="5032383"/>
            <a:ext cx="6375863" cy="914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Georgi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eorgi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eorgi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2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5734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D205-C10C-3C44-9F48-7ABE0350C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78326-DA7E-A546-8935-049934EEC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54A72-6D1F-3B40-9E02-F2E08D6F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2CB3A-AEAB-2543-BF21-34E21849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1CC06-F41D-1045-A102-D6C45258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617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C8EF-AFE4-9F43-9E5F-FC393AA9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41634-7BA9-F345-8743-97D292537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B899E-D014-D940-8A1C-B58A60225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5A351-AF6B-E247-A9C3-2BF1EBE4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E22D3-8973-4649-BBB9-AFB053B2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2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938B-4F45-E841-BC41-64686F24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FC7BB-C903-5A4B-9F98-25BCA0216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3FD19-2611-304F-A780-24395CD35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1E1E8-1573-5242-A2D0-F4A23A52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0A61C-E20E-9043-97B0-6155DC6E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5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0EDC1-BF85-B84E-B04C-50087BA0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1678C-476B-B74A-B1ED-625D0B8E9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C7093-BB64-9940-92C7-3B7BB519E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05A26-2717-2A4D-BEAE-7AB7D63D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BF2AF-FA32-1E46-AD91-AD73E8DC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42A54-3647-2B4C-AEF1-B4954D50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239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6446-F6B4-4149-8365-05E4AA69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8ABEC-FB96-5A4E-ACDE-E5261EDFD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231FE-D8BB-7146-B9DD-75EB983B4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1BDF-C8DE-AD43-9170-E9F33B8A1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1B7A0-BAA7-394B-9D53-5A5E94908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43B25-375A-A440-BBDB-DC66CE71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C4877-5DE3-6542-9021-50CB5B39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A5841-D05B-C944-BD21-D5766025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63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B109-5BC3-CB46-BD48-180D3CD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69D79-350E-5C45-96D5-E8B7BB71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DFD2B-FC4D-6342-9B1B-3E65D345E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04DCD-A734-2949-BFA9-C0559F3F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782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FBFAA678-4008-2945-A5C4-66D73B3E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E6F1842-A5E1-9F43-B65F-9C7F596E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488E535-3A9A-4548-9E03-B45B1C39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771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10B0-6144-C347-88B2-D8EE9066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07E29-C88A-0141-8A76-51A8B4685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49488-7669-B149-80E0-27E9F34CD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E9709-71CF-CD43-B35A-01E90213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5084A-A998-2D4B-8F8B-FA86B2F7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E2E80-8A4A-5244-AEA1-88137BEE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035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FEE7-A439-9045-BC8F-F0D63385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6112E2-08AF-574E-A9F8-426B5C6F4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51F91-137B-C040-9117-BEFCAE504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C2C8F-5680-AF49-B3A3-38B44978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96B33-9951-5D4F-9BC3-191E2794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19577-10C9-CF47-8283-E2B08875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734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0F17-AFC7-354E-8487-BB54972E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09CD6-CC79-B847-A86F-68D32FAA8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15BA0-9D14-5F45-9D08-162546BA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84DC-1ABF-2540-A60D-BCFB6FE6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5E650-834C-A149-B5C3-7077352C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w Star/Gol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Master-Blu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6390" y="6324569"/>
            <a:ext cx="490750" cy="365125"/>
          </a:xfrm>
          <a:prstGeom prst="rect">
            <a:avLst/>
          </a:prstGeom>
        </p:spPr>
        <p:txBody>
          <a:bodyPr/>
          <a:lstStyle/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2656" y="760623"/>
            <a:ext cx="7772374" cy="51831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988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8D856F-C32D-2345-BF9F-7C9611D3A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38A4E-0CCD-6C4F-9BE0-7B964E575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EC2EE-8FEB-7E47-8283-74BFFC47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0ABFED-3BF4-9441-81D3-294CE009C80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D1C11-E3F4-CF41-8BCE-77553D58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AA4DD-6ACE-1745-93F7-8812C643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8BA99-4E47-704C-8D52-F435FA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393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D868-FB36-EF4D-8E73-66F2824F2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233E8-CCA2-1B41-A6EF-210754F63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9E824-F3F0-7940-94D3-64366BB4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F0273-3716-0F4C-99FD-C3574401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1CB64-8F9B-1444-926B-070CCED1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774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14A-8300-0B4B-B630-F2AD0E21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1074-8770-4D4F-9FC5-FB2E7BB5D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D1740-0A66-E44E-9CE9-0CFEC8EE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396AB-ED5B-8C4C-B549-DB09848E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C30F1-D05D-9045-9910-B7B3AEAD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23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06AC-F594-DB47-B36E-27CD7BB04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77C1E-91F9-2D4A-AB7A-457228EBF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1CB75-3DA2-C940-9831-5E486980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26342-2374-D24B-9600-7C1CE1D1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7A821-0904-5C41-B0C3-A7ED1ACE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026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848C-42D1-F043-842C-0F0B2DC4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1E889-E435-A644-83D0-4F1C2CBC9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75532-F7B1-E844-A81B-00245DC27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ACADD-5756-A542-A05C-CEE8300B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29326-2F47-294F-BB80-1E76E564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70B3A-83D8-1E44-BEEA-43E96738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81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948-A74C-D14D-8F25-A47CBFE3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48C4-8ACE-D945-92EC-3A410EE51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CF829-E0CE-AF45-A582-FA9B9E51F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091AA-890F-A040-AD66-ADC93D4EC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CCF3B-7DA3-2D48-A5BF-689E1DEC4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2D420-329A-2748-8362-A6DC06CE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07C94-C5C4-E249-81F5-E556E277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CAA53-2306-4745-9EA9-52BEABEF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470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14E1-7A0C-3A41-94E1-EE9C8BC2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56ACCD-E469-B549-8C08-31FB6FD4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C2D7CA-8090-014A-BE86-9D624D7D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D2626-4C54-5446-B426-FECB5CD4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486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FB935-FB43-AA40-9DE9-919F873F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A6A77-57B9-BC4C-8C57-1960DE39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E2E10-3EC0-5649-9F60-488014A9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108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D785-0EEE-ED4D-947F-FAAACCE7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50BDF-B80F-9B4C-92D1-DF3A9428C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7B4E5-A3AC-9E47-B91C-68990D9B1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DF36-B417-5540-8CAA-12F10DD6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E96DA-991B-7248-851F-5BC6FE88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86C4C-3245-FC4A-9A11-712775FC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00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F1C3-3B3E-2946-BA87-EFB7D00D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17308E-08B4-6E42-B2C4-D1BD5A33A2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5B5F4-3260-E34A-A4C6-A37C039F4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E1D19-ACD2-4F47-9FE5-8F976E0E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C2D6D-16B4-2841-A8AF-5D87E691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21610-D5AD-F444-9804-04CFF618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92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C7CE-2593-4C4D-B1DB-A17A1CFC0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CF6CD-F94B-E44C-8605-0C60496AF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FF986-5C27-944D-9926-6BC2BD62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129E2-72D7-8649-8E68-21778C2B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F7C7C-FCFA-304A-A105-6323BA41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AB41F-7477-5645-A839-481E1DDE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B40EA-E254-6C4E-8FE2-7C2117699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80988-7E1E-CB4A-8EA7-FD8897E3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74FE-7670-1044-85BF-9FD25412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C4A69-70DC-2244-9505-171BAF6A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427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642C9-1B17-894A-ADC3-21AA24972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1DFFF-F723-EA4E-B8E0-B97724E2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A6952-A590-7F47-B44D-E46842E0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9305F-4BC1-6746-8D99-0D9F1A7B777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82B0-4ECC-BC4E-BC62-01CC2D13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C0BAE-14A0-B343-9C0C-C9F7B90C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141685-3A91-0C4B-862A-B585F3EB4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863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6D5E-1C60-5649-A1DC-4BB11E2C7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D13DBB-72B1-EE4A-93AE-98CA72443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C83F6-31AC-4542-952B-E8594BD5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E24C-6761-8948-B6E9-7D60B07E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CCF94-C6BD-004D-9465-2EEE65F2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66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1BD1-E74C-F44B-B71B-960F8187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85BD7-822C-A54B-9E91-78A7CB95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A1F9A-F1A6-1540-9E17-2C589B41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2D92A-7C52-034F-8AC0-20A617DD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780F9-25BB-1846-9979-6C584C01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321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CE553-29D0-FC45-BED7-0E252789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E963A-D81A-E54F-A2BE-7995EF4EF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8638C-252A-A542-9084-DF2E12D4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CA67-93F5-7442-9AA1-407CBFF5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E0FC9-1F70-334A-A71F-15C13B3A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826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5EC3-0B35-3A40-9E2F-A6F54C01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A0746-13A0-7443-9CC0-C26204014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D6FA3-14A0-8946-A5EC-C74E13674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67E77-D25E-294D-B940-6F6489F6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7DFB-3811-1541-969A-AECB7885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C394C-DBA2-3E4D-BF50-1D1E0B15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39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9869-4240-BD42-B039-080F9518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1AC8-715C-2F40-93F6-AA8F70552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F9947-4BF7-464F-BA2E-A6B9E33BB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DBCD9-F1EF-2848-B4B3-D7A184B9E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8AF55-8908-C643-B1B0-6DDAB61FE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E02CB-FF7E-014C-9103-102CE8DA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6870F-0E8C-A642-B719-E1D39D64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C525C2-74C6-C24C-9A92-1142BCB0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52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2DCE-920B-8F46-989F-9742BA45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8BB66-2E7C-BE48-A3E7-5BED519D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9589C-3A52-4247-BE37-4DCF58E1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FA9D7-854D-794C-B7E5-C857A9D2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03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5226A-EA4F-074F-A7CB-96509AE6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AE7D6-01EA-E647-80FE-30D98580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6CA92-0A1C-0545-8055-EB4CEA71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286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6DEB-11B3-6A4B-9BDE-45BB48A8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89D02-D60B-7946-A5C6-558096F27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25B58-7847-D84C-9DBE-2A0A6C94E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757E6-C18F-8648-B95F-C63A6EBA9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9F73A-03B7-2B41-A7CE-0CA2B42E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4CEC6-FD5B-4840-B527-AFA0808D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7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94EE-1C04-9744-BC7F-368EB380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835F-1407-B44F-8594-17E4C6C07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A63F7-A6FF-934E-BA0E-E8F28B7A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35ED8-9B8D-014C-B86F-BCF12CE5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98A18-7A7B-7043-BFA3-F6AA0A79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81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1324-087F-A745-A803-5479C987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E3823-C9A5-F943-9FE1-D6D0A4D08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3DDB5-ECB7-B14D-8F60-4F698EBD2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A7DB2-E4FF-444C-A44E-4B537A64E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9B9DC-0B03-DF48-89E4-205433BD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C64FB-159E-A345-93DA-A32EB209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774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4ADA-F0AA-584B-B7C6-693EB420A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E7688-B416-5646-93EE-0EC244707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82256-8352-5644-A66E-F32991A1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DB687-C761-F248-915E-EAE3A2CE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54545-C212-7F43-91A8-A84719CE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0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5241A-3034-1147-B60F-C8E19E3CE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A9AC92-DBF3-EE4D-BAAB-68A358489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9423-6BE8-C440-BE33-E3E1E0B3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C1803-4A7F-1148-800B-E95B88F821C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077F4-C674-8E44-9CCB-1D005CE8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E1EAD-FEB1-984F-9FC7-CE4A5E52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AA4FDB-7613-3145-B115-61E961A5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03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0603-CFEB-A240-96BC-3A3FDF5B7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42F25-21AC-9D43-B7C3-084B58E7D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2C985-90EB-784E-974B-2E239DF7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79C85-7DF7-B64F-8C7B-402ADDD9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60287-FB13-424A-B985-5576D158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244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52AB2-26A3-CE45-8162-4A8A99E0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765CF-9ECC-C548-B988-A6D86321E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15B8F-CF5D-E24B-AA07-C14137FB0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3CA8F-5789-3A42-9BB0-79B80D0F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4D86-75E3-DF46-B4C0-9ECC9C45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819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63C0-FFF0-DC40-9E8F-B4770424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DC637-4D54-9E4C-938E-292BA6592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85E9E-4A16-5946-BA49-F46CE12F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C8C2-B559-4D4E-A460-F5CF6125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A7712-BE31-4F43-9BC2-884D558C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980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45CB2-C48C-1A41-85FC-CB00473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CB96B-8F36-934F-BCB3-AF9DF9519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D367E-ED04-BF4F-BDDE-0B9964C55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A44BA-9029-0F44-AC0F-43753A7A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A700C-067F-0A4C-BBE9-1566FBD0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70D4B-9851-B646-A2A5-58A71D95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50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5D44E-B349-674F-82E7-063B08BF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7A17-B064-C542-84E2-3A1CD9C32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7B30D-1FE3-344C-BC78-C7E1709F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448BE-D4D7-9044-A223-FA31E2C20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9189F-7C72-114E-A1B9-056828018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1AA57B-D341-7444-8025-6ABCC26B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764A41-EEA8-7141-94C4-521B5ADE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D88A6-41D6-614E-9784-BD3E18B8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87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FA04-1EDA-F844-A4A0-B8AA4412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2DA2-653C-E945-9D6E-94A0B98C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4A080-CA9D-944E-9274-C95DC776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AC376-EC72-024E-9538-A172A1D4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952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090B4-7D5C-6641-B0A2-B45359E4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F35FB-B820-794C-BC51-686EB78C8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089CB-AB6B-044A-80BF-9EE44F50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4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EF4E-7AAC-6742-B0BF-50BD81C2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35518-EFD8-1541-A130-78DB86106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9CC36-B283-2F48-9B01-17F9B665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17535-FF38-4E48-A291-92A25F8B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2B522-2B28-0C46-9499-C0554798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57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9920-8323-4740-B857-51EE35B8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482FB-1C37-E148-984B-17AF77291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E3663-AE54-4F4F-A479-E02EADA8D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35C4B-6327-144E-99D3-61E8A857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86DF-CB60-BD4E-8DA9-D3AB6864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5C51B-FA1A-4A4F-91D3-CF9B753C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34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0E0B-53B6-DA4B-987D-E8E56367B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50AE96-3CAF-6949-9985-95E042E09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7FF96-3719-EC44-8BFF-3BBE858A9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7BCEB-B621-CD4A-AECF-85DDBA49BF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8DB6-01B0-A842-8870-48B5CED5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D4B33-7CFE-FB4C-A611-24B0F552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050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BCD9-14D0-9849-9AD8-F861B30D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0A821-5C55-E642-A353-7200B04FC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19586-FAD9-A743-8E32-C170797C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A6579-339E-0F4E-98FE-7FE65384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23A3-3A5F-8645-9215-D561D526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567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712512-5A08-824B-9071-FF387CEEE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542EE-EEBF-6448-B7CB-039FE5C65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9B8E-4A25-2947-AF87-C1A4D8F7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FEC51-0F71-7F43-B56B-61D42910C6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D6120-7B8C-0844-B36C-0435273C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46BA3-95C4-474B-A758-76D2E848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9996AB-A0D3-C047-BE6E-0A42CA760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D32D-C2D7-9747-8066-F60B9E0F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2808-A616-3B4A-BB99-8A57FA7E7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7F17F-8E86-174B-94F7-50869C075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12529-B416-8044-9B5A-A0CD497A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8F989-B2A6-944D-AEFD-134A3B69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A991-2FB2-4344-BFEC-FB279135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45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70E4-EB33-FC49-99F4-793E5E3F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525CB-F352-4B48-AF5F-2E2DF76A8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BA243-EF84-C34D-B319-CA48A7428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9F7AE-0A47-DC4E-AFFF-2361DBB55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8C65B-9E38-1E43-89F2-AD6132751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8FF277-5140-3B4E-9368-DB4C225D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410260-ACBD-EA49-8848-6EE9F2D2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E2E063-6116-3244-B86E-6600F47A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8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67A8-5C10-EB4B-864F-45282F2C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656BF-9542-2045-B197-4B2CD0D2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CBC73-A2EF-AF45-A983-6CA145FF5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2DEB0-2CC6-6149-B5AA-A72AD022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51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C17C85-B7A5-5C4E-8133-18F66F36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8BDCB-7162-B44A-B725-F07A2DDB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9451F-5780-2F43-9136-977C128F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76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04DD-AF79-3C48-9A6E-8FD44A81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5FF3C-693F-034E-A936-EFCC61AC1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5E07B-3B0C-814E-B765-5F766A7A0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E0C7-59D7-9547-B4AB-6BAE3E44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30629-7A1A-FC41-ADA7-89AD7117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356C6-70DA-044B-8AF3-FEB08F51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5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50"/>
            <a:ext cx="8229600" cy="41905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877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46FF-7482-784D-9B39-8E4DCA22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3B53D-330B-5648-A21B-20E812193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5B6CD-B291-404D-AC45-EAA7D3D40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FC3E6-0449-7641-BC20-474EE834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D956-AE9A-EA4F-B719-4A9BD30B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EA2E6-3A2E-E043-B938-559715F1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6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7DC4-8458-794D-B2FE-3498A4E2A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F51E6-6F2F-804A-B0BB-7B3B5A53F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947D8-159A-6343-A752-4B9FC511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E72F-5ABE-9848-A6D1-B9A4D38F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D6D4F-4E9F-7B43-97D1-68A0BB39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48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41F1F-1267-254C-98A0-A88D485CA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8D0B-05B7-BB42-A850-3541A3282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ED2AF-1C6A-3140-BD38-7A1E4538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FF90B0-F95F-5B44-A06A-D4E9951B7B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CBBFB-05BB-7C48-B0E0-853FBDB8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15823-72ED-6348-B135-D3D2448E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15AF6B-D8CD-E247-86A8-509DE21B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8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6E5D-7572-054F-840A-72FC0F5FF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312C2-D8BB-8046-9964-AF5A84C75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630C5-D336-634B-8504-F556469F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E6656-DD1B-7145-924F-A670170B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1763-901C-6843-A337-035B55C0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1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7F4E3-B92E-064F-9348-2E5A115E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ADB6-C574-0D41-B15A-085615CF3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D3609-A65A-1347-B8C9-E29A8C31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B2EE-C6F9-434F-9F35-0ADE0CB1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91BA-7448-6840-A2D5-F0BA32C4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6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9EC2-AE54-5047-8FCB-86E7042E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769F2-F8A7-F64B-874B-9F05C3211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F7F3-0A0E-3E43-BA8C-C043D4AD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2B6CF-7323-974C-88F2-14E4E981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2103A-2BCE-CA45-80DC-B6734859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0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DFF3-3B1D-C842-964D-B719D0E1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DDCFF-6CE3-A44B-9C52-74BF6E4E5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3643A-D77C-5049-A40F-30B6E1D09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EA984-63D1-2944-9456-EEDD5767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5C555-4DA4-5946-B73C-55A4EE9D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69EF8-548E-EC46-8F2D-725A59AB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97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A0355-2460-8A47-A0F4-185F3C3E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5777F-7FE9-814D-922B-0403380BD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132E0-20F7-DE46-A62C-D5851D4D7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74DD6-7691-B94E-B7F4-ABF98AE82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AD32C-3BFB-3146-84AC-B73E2A08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38311C-27BD-B747-BCA9-35008447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7FA44-AB62-2B40-91DC-14C575CBD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72B35-A2A7-9C4B-B004-65DAED7B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99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DF203-4151-2E45-8848-DB81A570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9A2E2-F56C-BE42-9243-3AADEC548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B7CD6-C271-5648-9F44-2DBED5DD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A7B7C-EEDC-9A4F-BCAA-23F3E73B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33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BA4720-7D08-9442-89FD-D2736A67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3D5F8-12BC-9941-80DA-73DD2F5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3F521-93DB-1947-8AAE-C345F75A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225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11FD-2A65-D449-97E5-D9AB9DB9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1AFF-D234-4E44-8909-1C83084EB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F8D67-FCDB-714E-BEF6-103B0EAB4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1D082-F3CA-704E-B068-21B2AADA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EDD26-21AA-FE40-80FF-A41DB2BD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D493D-FE05-364A-9D11-C266EAA1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7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D591-C928-9C47-9D44-B4BDC346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C5EB1-BD03-484E-9EF9-C4FFB2D84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0D9B5-CCB3-094E-8980-E4B0E060F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2DA3-CE4C-B144-B798-4D48563F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D4F30-114A-A841-AB8E-1E8F082E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7CE5F-CA49-2443-90BD-D6828A1A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89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8B5E8-BB70-BA48-BCE8-8BBF4997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54E1F7-BE2F-474D-B675-2B4698C71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8194D-54E7-6841-AEB6-D9F998AA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83E05-C87B-7945-A080-7F427A85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5759D-21D1-3C43-A8AC-222A9B13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2BF1E-9837-9F44-8C43-253E18052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D52D7-BB5E-DB47-A537-6DBFF6FF7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26811-E9E0-5E4D-8450-F35860C8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B638A7-DCD3-9E4C-8593-2E15BC26A7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8A479-77CF-1246-B6F5-CFC2B40C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028FA-FE6A-2243-8A54-5621FF583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29BD0C-3D56-9C4E-A34D-37FE4B91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62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2B29-078D-A842-A9DC-D6E827832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3CDEA-78F6-7748-9488-3F034CC0D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F60-6C3E-B843-AFB5-0C0DB68D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5E5C7-858E-4D46-9E84-6FB1D79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3B232-D26D-D142-AAE4-37E828EF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05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BE7F-21E5-C649-B2B8-2E2EEFE3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3E5D-3197-914E-B86C-15B94C4C7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43698-51BA-344C-97C5-B849219A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164E2-001E-B54A-9CEF-5F6A9E5FE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415F0-E087-644D-8C89-9C75CB57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5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5851-7DCF-F04D-85C2-153497D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1970E-2DE5-224A-B21C-330C98D1E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1A363-7965-9944-8AD0-C78E6BE3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DC050-24E6-2047-8303-F812823F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910D6-BB96-5B4B-94EC-3735802D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66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B371-8402-054D-B09A-DE89028B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7C594-247B-184A-B3A3-5953427E4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333E9-7560-7B43-B68B-CB61EBD2F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F17C1-425D-C944-84B8-AC134AFC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1B51B-5A28-8940-B12A-9A6EF4E6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1E9F7-238A-414A-94B5-0E2A467A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30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F5789-5E3B-CD40-85D8-AFBDBB76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F2E76-964F-3940-9712-B38CEA856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3ECFB-97B0-1643-8A9A-FE4F08929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3368C9-C785-B04E-A2A3-A6BC39B9E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F7946-BF4F-8440-B805-E4076ABC1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D7C69F-85D7-654D-BCD4-5E7CC14D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D1502-E73A-F945-8C59-6DCA3DBFD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61F13-D1E2-6645-BCEE-746F8C6D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02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20E8-9DF3-FC4F-A03B-00AD2CD2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3B9CD-52A2-874D-A277-D46FF014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9123C-EB79-C542-9D1A-90B2FC5A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5C3E93-F93D-E743-8ABB-0EA008A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90042"/>
            <a:ext cx="4038600" cy="420284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0042"/>
            <a:ext cx="4038600" cy="420284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298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1A36F-C0F7-E041-83A9-580B0D78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949C8F-91AC-F940-832F-654727B8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B8281-AB9E-9245-94B4-0F4470AD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63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FFF5-2973-0648-827A-723F5E2C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3F69B-BA26-754C-8893-5CE47A5B1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17C45-CD8B-EE40-9C4D-6D6B30696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D4040-C442-FD48-8572-CC291B6F02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302D7-6621-AA43-825A-3BDF5619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30C48-D184-C244-B69A-4981EE39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18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49F5-B6DA-1748-928F-DBFA7A84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58729-9DA7-5D45-846C-73D2D16F2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83CEB-482C-024B-98A9-71156786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D4384-F6B2-DB4D-9557-89002ABC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07594-4D41-B74F-B3B1-75B5B474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2E10A-C8A2-7341-A993-DB715A4F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7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250F-449D-534B-92B8-D813B4F0D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0AF9B-5794-B24D-BD00-EC0A91588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3A8F8-5273-6449-9CC6-174F834B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F871-771B-974E-80D2-108B739E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22919-0ADE-A948-B87A-82CA6942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76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BC161-0B58-AF41-A96F-82E161F0F5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9668F-5687-8B40-AE0D-EF120E70C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B550D-4A1B-034C-B51D-AEA957D8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A68CD5-B745-2249-B0FA-D70D9E86535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4E60D-91B7-1C4C-8D93-ECD0C1CE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C51F1-169B-8C44-9DA9-DDA4CDD5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71C39A9-57D4-5949-93B0-66CAD733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57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F2830-D48E-764A-B2B3-7D5CAD852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7BEFD-CE3B-934B-9F46-8C9C905E3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2CA8A-BC06-3D46-9251-1EDCB8FD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A181-630C-064A-AAE5-8FBEDD12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B8C7C-129A-0040-B088-946D2D2F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6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84CF-6F82-FA41-9A43-0ECC4BD8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FB17D-F998-4340-B8AF-A4E422EEB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C70E-BAFB-B147-B902-A00880CA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44754-E49B-C841-84EA-F0E2E851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ECA01-0284-334E-A505-6CBBCA56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90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7EA5B-1477-AC42-8F55-E4BCEB3A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72B69-0A0A-0C42-B64D-797508CA9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45F54-4F72-EB45-9CF7-7B434E5B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38713-AF5F-8F43-8D30-4A1736FE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CCA9C-20A8-1347-B351-A2C002D5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91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C301-2E10-D043-AB44-19669A4D8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EF558-430D-594D-9D37-C69A30430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918E9-8AE2-034F-A291-4427BE85A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C2F83-7B80-0843-AACE-F617F987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524D9-206C-044C-AFF7-77034DF4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FB249-F10E-1444-A837-BB5E66A8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04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4BEA-96AF-E246-8C92-40A2FDE4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BBBE8-D485-5940-AD3F-43617CA9A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B54C1-BC5B-F44B-A17F-10C6660E5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1C8F5-1373-374F-A216-6E28C24D1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5477E-775A-A849-B921-638AD19B9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F3ACA6-29DF-9445-B4D7-63D36126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9ACB4-9BE9-BF4B-AAC6-52D6BE6C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53F91-B803-6E44-8A87-401452D0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2777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2539"/>
            <a:ext cx="4040188" cy="37060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2777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42539"/>
            <a:ext cx="4041775" cy="37060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2334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1EA0-4659-7847-AAAE-4359744C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6C3A3-6FD5-2746-A493-0800E5C6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DA732-9D6C-BB47-8A4E-AB39AACE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7CAF8-2D7C-2341-BCDD-9FEE4D8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73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4EC3F-780C-A246-8AEB-518B0EAF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AE65E-9365-9B40-94C1-D034DFF2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F2969-879F-564F-B1E9-28C0A44F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04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CB9E-A275-4644-BFE0-5D4F483A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3198-81F2-DC4F-BBEE-B8ECFBEF0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8C411-BB29-E942-B774-9B2A6BF4C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749B9-64F2-744A-B58B-1FDC1ECA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3FA62-F544-9843-B5E6-50753B5F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45D15-C5B6-AB4C-9E71-2EEC2FE8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45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0165-EC02-A540-99CA-B3EE3799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A1484-E9EB-0247-940A-A3ECECA38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4578-DFC6-894E-9E3D-46625A918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CD28D-FF54-F34D-8A1A-3F5039F5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29879-6068-B44B-AB3E-477C8980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40320-CA6C-9346-94AA-178DF6F2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8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970A-AF0B-D84E-AD25-3095C0D8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6FF2F-E710-E948-9B1E-60E9A9F3F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DEDE0-EDE1-F740-B282-AD603556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FCAD-DE2E-C24F-B6C8-8F83942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B223-3FD7-A842-A855-6D6B9098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05B12-8743-0C4C-92C0-7E1D539C4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F88BC-1688-EC42-B92C-D4312C01E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CBA0-3FFF-A940-BB0D-EB843187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CA35C-179F-314F-9D37-4528E4A305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66A0D-B439-E44D-825A-CB712E6B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322B-DB3F-0942-AC14-B28C5545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D52657-C033-0247-BA2B-7AA4110A4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39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8782-3B66-DD48-B334-FF617C865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FAAC4-5052-584C-8ABC-83A43E7B4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3BB10-5396-974E-B9A8-18D70ED9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8E33-6799-EB42-BFC3-9833E2CF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C93B1-333B-A941-AEC8-16E86EA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98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CC92-C703-B549-87B5-C2870C0F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381DF-29C2-4941-9F03-7F0EEE206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43251-6540-944C-83F8-AB87F8AF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26EF-77A9-4F4B-9EF4-00B79A03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E5692-99CB-5B40-B41F-41D5F614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00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2697-54F1-BE43-9B50-D0B40E0F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6EE8E-2A74-0348-8347-F5CF2A765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5AE39-C8E7-EA40-8B03-9300F9DB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7669F-CACE-504B-8FF3-8E5BC1F0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D5D95-2669-0E44-A123-20C7F8C9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712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B26C-D797-7046-B575-47029ED1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E4C98-1CD1-0440-8947-0FBF06E2B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361E5-CCFF-BB46-9C6A-881014788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6A15E-D6CF-C44E-859F-B591CDCA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388B-49E6-F149-AEBA-CDDEA091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6E244-6A7C-0E4A-A850-C8069E0F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8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6173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37D7-3932-7843-88A2-78946EAA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293BA-8E80-0C4A-B7C4-165841EEC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33FFD-27B8-BC48-9BDE-256974869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4F93-7AB3-C940-A6B5-7E137652A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BE809-3444-AE48-8606-20D4DCB0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C54CE-3225-624E-ADE4-81304E3F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B0BBD-BA80-DF4F-BEA5-00691E65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BBA1B-C6D4-BB4E-83AC-1171B7AE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70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653F-9513-A044-B4C2-2B1AE0CC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230D6-055C-3A4A-B45D-26A97B28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0D664-FA63-4242-8872-F295B452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BED8-8611-014E-AC28-6713752C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7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85C69-A6E3-1643-81FF-E9B7E037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9EB7C-13C2-964C-8CA5-D1A7A886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0D640-9CAB-9141-8301-2781402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3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F484B-3484-1C44-97D4-152B45F5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0EA1-D428-FA41-B756-78563C1DE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F456-B499-BA42-9EE2-88626A2A8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DAF34-43B7-254F-8A33-55A1B433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1C115-9674-CD4B-8197-857B6A8F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618CC-5840-6C4C-B3BC-15CBF7F1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14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D229-FD4B-E847-863B-5B687AD1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FE463-3BD4-3A4E-8529-603E92B52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74AAC-CCAC-1F4A-B058-8C82D75A1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B0DB9-BFBD-A045-8E5A-16C1CDB7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F28FD-CE7A-5B49-98C7-C29CCE28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1263B-71C8-2F49-A44A-7A5CD6D6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04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FB30F-EE12-E04D-BDD4-E9009919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A3A49-C39D-D641-BFEE-0435E0FC0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68C3E-2283-A84D-A199-D7357812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34EA9-B8C1-CD47-BB4B-FD83BC47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EA942-45D1-EC40-BBB9-96E6173B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13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9C1BA-EB96-394A-AAAA-51A3D62D6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D0F24-DD02-124E-A2F7-2CB26D128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AF378-FE0F-ED4E-A5EF-9C539E07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EE9741-D48F-EC4A-9AE4-2D48A589F31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D2AC0-C897-3F45-8CA3-42D2A52C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6C302-71FB-6B4A-A3CB-C231D47D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84F1A1-BE3E-D84A-B2D8-46458BF6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6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F7201944-B3B5-466A-9307-CF58954D3E68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573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8D9BC31B-0CA5-4099-8146-C7CDA03734C7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210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5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95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60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2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590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85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12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A80209-51E7-4C84-9E31-3497C1AEA7F7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1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541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2DD56EB2-052C-41D8-BB90-89D18D2768DF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07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03" indent="0">
              <a:buNone/>
              <a:defRPr sz="1350" b="1"/>
            </a:lvl3pPr>
            <a:lvl4pPr marL="1027955" indent="0">
              <a:buNone/>
              <a:defRPr sz="1200" b="1"/>
            </a:lvl4pPr>
            <a:lvl5pPr marL="1370605" indent="0">
              <a:buNone/>
              <a:defRPr sz="1200" b="1"/>
            </a:lvl5pPr>
            <a:lvl6pPr marL="1713257" indent="0">
              <a:buNone/>
              <a:defRPr sz="1200" b="1"/>
            </a:lvl6pPr>
            <a:lvl7pPr marL="2055908" indent="0">
              <a:buNone/>
              <a:defRPr sz="1200" b="1"/>
            </a:lvl7pPr>
            <a:lvl8pPr marL="2398557" indent="0">
              <a:buNone/>
              <a:defRPr sz="1200" b="1"/>
            </a:lvl8pPr>
            <a:lvl9pPr marL="27412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03" indent="0">
              <a:buNone/>
              <a:defRPr sz="1350" b="1"/>
            </a:lvl3pPr>
            <a:lvl4pPr marL="1027955" indent="0">
              <a:buNone/>
              <a:defRPr sz="1200" b="1"/>
            </a:lvl4pPr>
            <a:lvl5pPr marL="1370605" indent="0">
              <a:buNone/>
              <a:defRPr sz="1200" b="1"/>
            </a:lvl5pPr>
            <a:lvl6pPr marL="1713257" indent="0">
              <a:buNone/>
              <a:defRPr sz="1200" b="1"/>
            </a:lvl6pPr>
            <a:lvl7pPr marL="2055908" indent="0">
              <a:buNone/>
              <a:defRPr sz="1200" b="1"/>
            </a:lvl7pPr>
            <a:lvl8pPr marL="2398557" indent="0">
              <a:buNone/>
              <a:defRPr sz="1200" b="1"/>
            </a:lvl8pPr>
            <a:lvl9pPr marL="27412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027FBBD0-17C0-4A7A-B95E-2654A1DA1358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38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C7B0AF5D-AB7A-4F6F-BBC6-E8654ED417B7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92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BAF04A59-870D-46F3-8478-DC0275987482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52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6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650" indent="0">
              <a:buNone/>
              <a:defRPr sz="900"/>
            </a:lvl2pPr>
            <a:lvl3pPr marL="685303" indent="0">
              <a:buNone/>
              <a:defRPr sz="750"/>
            </a:lvl3pPr>
            <a:lvl4pPr marL="1027955" indent="0">
              <a:buNone/>
              <a:defRPr sz="675"/>
            </a:lvl4pPr>
            <a:lvl5pPr marL="1370605" indent="0">
              <a:buNone/>
              <a:defRPr sz="675"/>
            </a:lvl5pPr>
            <a:lvl6pPr marL="1713257" indent="0">
              <a:buNone/>
              <a:defRPr sz="675"/>
            </a:lvl6pPr>
            <a:lvl7pPr marL="2055908" indent="0">
              <a:buNone/>
              <a:defRPr sz="675"/>
            </a:lvl7pPr>
            <a:lvl8pPr marL="2398557" indent="0">
              <a:buNone/>
              <a:defRPr sz="675"/>
            </a:lvl8pPr>
            <a:lvl9pPr marL="274121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B3696177-D4DF-4B15-B40C-8C9B3F5D636F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39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650" indent="0">
              <a:buNone/>
              <a:defRPr sz="2100"/>
            </a:lvl2pPr>
            <a:lvl3pPr marL="685303" indent="0">
              <a:buNone/>
              <a:defRPr sz="1800"/>
            </a:lvl3pPr>
            <a:lvl4pPr marL="1027955" indent="0">
              <a:buNone/>
              <a:defRPr sz="1500"/>
            </a:lvl4pPr>
            <a:lvl5pPr marL="1370605" indent="0">
              <a:buNone/>
              <a:defRPr sz="1500"/>
            </a:lvl5pPr>
            <a:lvl6pPr marL="1713257" indent="0">
              <a:buNone/>
              <a:defRPr sz="1500"/>
            </a:lvl6pPr>
            <a:lvl7pPr marL="2055908" indent="0">
              <a:buNone/>
              <a:defRPr sz="1500"/>
            </a:lvl7pPr>
            <a:lvl8pPr marL="2398557" indent="0">
              <a:buNone/>
              <a:defRPr sz="1500"/>
            </a:lvl8pPr>
            <a:lvl9pPr marL="274121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650" indent="0">
              <a:buNone/>
              <a:defRPr sz="900"/>
            </a:lvl2pPr>
            <a:lvl3pPr marL="685303" indent="0">
              <a:buNone/>
              <a:defRPr sz="750"/>
            </a:lvl3pPr>
            <a:lvl4pPr marL="1027955" indent="0">
              <a:buNone/>
              <a:defRPr sz="675"/>
            </a:lvl4pPr>
            <a:lvl5pPr marL="1370605" indent="0">
              <a:buNone/>
              <a:defRPr sz="675"/>
            </a:lvl5pPr>
            <a:lvl6pPr marL="1713257" indent="0">
              <a:buNone/>
              <a:defRPr sz="675"/>
            </a:lvl6pPr>
            <a:lvl7pPr marL="2055908" indent="0">
              <a:buNone/>
              <a:defRPr sz="675"/>
            </a:lvl7pPr>
            <a:lvl8pPr marL="2398557" indent="0">
              <a:buNone/>
              <a:defRPr sz="675"/>
            </a:lvl8pPr>
            <a:lvl9pPr marL="274121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FD641826-7DD5-4938-95B9-2221EBCD065F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41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BA2FB20E-F260-453E-B199-EF99B8CB88B7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33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3B57C0A8-AF95-46CC-81F1-F8B411D9B48C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communication. Contact: d13smith@health.ucsd.edu &amp; rwang@hsph.harvard.edu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A836B1C9-71CF-4644-AB85-C5F41D22E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30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A54F-D7DC-7344-A492-B5A5595CD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72F33-CDF6-1445-8978-974E689C1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27B17-E136-FC48-805F-B7055E34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0454F-F744-1040-8F37-A31A342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A552B-3009-8A40-A032-42770FA1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643B-0571-C148-9FE6-8B834FFD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0A9C5-1A88-AA4A-B5D6-0DB23B3F5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E6CC-C121-A746-BB4E-F92586CD53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33D9B-E9CA-414C-A479-C2DEABD6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05AC8-E4C4-6647-A27E-4890CD61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97295"/>
            <a:ext cx="5111750" cy="41288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97296"/>
            <a:ext cx="3008313" cy="4128866"/>
          </a:xfrm>
          <a:solidFill>
            <a:srgbClr val="FFFFFF"/>
          </a:solidFill>
          <a:ln>
            <a:solidFill>
              <a:srgbClr val="BFBFBF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9150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F9C7-A128-194B-B6A5-525B20D6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B1F48-771F-CF4A-AAC1-8D03A1FB2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DC877-4D0E-D54B-BFC2-EE56E5C0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65AC1-D796-604A-87FB-4D5CDB84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D1178-43D0-1A4B-8E21-2E85FC84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4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3A637-5AA0-3545-8752-6EAD28D3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96237-DED3-2946-9F92-B1B4C08E7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438F2-9A3E-4340-B5ED-49133292A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98895-0458-C04B-8B91-D31C9CAAB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C527F-EB75-374D-94A2-9C1A0129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30896-32DD-EE46-8022-46D6F410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2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6C55-2871-0F42-ACF7-9655D494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015F5-D2D3-204B-9061-6F2128FA9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7ADC6-2B33-A547-B870-BB9B00D13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14333-4D67-3747-9BFC-8088381FD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AD666-5446-8242-A3A6-54CC4F17A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E531D-5517-814B-9433-2ABDD0E6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5052A4-7D36-9340-A7C5-7B537D47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E87C-F20F-EE48-9776-B2957375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489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BA22-DD4B-F34C-9512-3B879A55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B1E68-3D26-064C-9D4B-83EC52A1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7D61E-169E-2143-A19D-BBDAED3D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7CAB8-58E3-F448-A6B0-8A202EB4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907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8B356-071B-674D-8E29-26653D39B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E8AEC7-5714-C746-B291-02636DB1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8611F-EE28-8344-A613-7BFE9773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678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40D9-B637-4C47-BAFC-A4915DCF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D795-D30C-A84D-BA2A-9A7C90607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99BAB-EEBA-0844-830D-81384E2E7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1462-AF89-B140-87DF-94D1E038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52836-062F-504E-8F51-479EDE7F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961B3-72D6-E64A-8AB1-03521E22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02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2AFB-89FE-B748-AD6F-C1DF2412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723760-3256-7347-91E4-9E50AEA62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84A78-EFD6-9747-8040-0EC00EE8D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2CDD0-E9B7-AF4C-9C66-CD8F8345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9B862-DECB-574F-BEB9-7E7C8B6E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D20F9-5509-E941-B45B-0380F1C9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523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6233-5B75-564F-B928-D5B7A06D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01172-86CA-6243-8513-599EE43B4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F1BA3-88A4-A445-93EC-15220E25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4F1C9-48D8-3544-877A-55BD9ADB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31614-3A79-E743-A01C-9AAD78C9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80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90F7B-3D8C-4045-9F60-79B2DE460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22EA1-073B-6745-AFD0-0F9BD1DD7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79E0D-79DD-B044-B89E-E8D60143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F0984A-F6B1-0F42-8793-65023730CB8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6174A-902D-F944-B8B6-98DF6D66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F453D-C516-704D-9EB9-1C2D5037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1B9055-5E7E-4D43-B738-D576C5D6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719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D969-7F5B-A749-ACD8-02FC8A9E7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15F87-2BE7-474B-BE8A-DC430FC91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04007-74DC-C441-85A2-1CE9A95A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F1157-96F7-B643-8ECC-1AA67F05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5A13E-A3DC-F347-BCFC-FBDCAF52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2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391824"/>
            <a:ext cx="5486400" cy="27240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82602"/>
            <a:ext cx="5486400" cy="6135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76748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380B-8751-0243-AB52-56AA4F91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40DCE-115E-9C4D-95CB-006868ABB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C212-3A42-5345-B7FA-721C941E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DE4B-346C-A94D-B12E-CDD0A648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67623-DE67-F745-8F43-D057A110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2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DEF2-6C9F-2643-9662-A28720A8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B9DC4-5EC3-EB4C-978B-AA4E8BBE6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DE018-0516-4D41-B59F-F7E4D278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56DD-4A09-E442-8D8D-F43B27E5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2705D-8754-F84A-B665-5E1E489C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778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E3E0-8EAF-8F4B-A971-743F04F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3564A-D9EF-514F-9A51-FCF69C95B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4683D-AF50-B347-AD66-7B9FE97C3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47EA6-C209-FA4B-8887-F43D99157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A6841-1365-9C48-A4BD-2783E2E5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193AA-64B6-8D4F-9605-68F5D3F2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528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7A53D-D641-1843-8990-335E3558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034D2-8159-3F48-9CA2-1F9E621BB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074D4-A57C-3044-ABAE-D4EAAFBE2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3159D-3D4E-7A4A-8220-B2E016466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8BA6F0-31E2-3D41-B933-29A5D58CB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0D66F-9737-F84B-94FE-6C357DA6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B545A6-4A9B-6545-9F19-E6752B77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09A1F-B647-F74D-B1E8-64A424716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230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AA3-C1D7-324C-A601-145E844A4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F2DBB-6E0C-864C-8EDC-0019D483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23307-43DC-C14B-AA06-BEEF04B3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8310-0302-D542-AE79-AE48083D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729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3393EF-B3D1-7F44-8245-7A8A5682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F4C57-A951-124F-AB78-B85706E3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1B756-DECA-A147-ACAD-74A6DDBD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79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6FFA-412C-D448-B674-27C1DA01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E007C-5737-694E-BE30-ABEA083DD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95519-3B90-5442-AE6A-ABD450FE7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97F1F-E8A8-7B42-9727-082C470E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2E37A-8642-4245-9334-DEE0E869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E656C-8FED-6141-B87E-A9F41403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40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B3A2-4FD5-4C4D-8284-EF5C8796E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79585-AA6F-6942-BEC8-1562034EE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5A09D-B8B8-B541-92E3-EDEA8A1D0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253E8-5778-B44E-A614-3080C1006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CC01E-0B20-1043-8777-F7746090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6D458-6CE5-BF45-8DD7-C27A5385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57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B173-DCA2-0041-95CD-09B81BA5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636DF-3EFA-B940-B2A6-6E1C7777B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24F67-9034-664F-9354-95C3AADD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855FF-8B77-3E48-BACE-B326DA24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920C7-EE72-424A-8D83-AACADF5D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31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0E873-A9CB-B445-8497-0997FD56A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E0728-92B8-434B-B4E6-DDFEB0A1A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18085-2DD4-2547-97E0-791D4CEB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802DC9-1FA5-3D4E-B80E-13AC22BC0A2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C8DA6-1E09-614C-837A-8935ED61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578E3-A917-EE44-96B8-614AC9ECA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6DA52E-7B5B-D14C-A8BB-08D39822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2960"/>
            <a:ext cx="8229600" cy="4311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 descr="DiscoveryInnovationAdvancemen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28" y="6366424"/>
            <a:ext cx="3706492" cy="204223"/>
          </a:xfrm>
          <a:prstGeom prst="rect">
            <a:avLst/>
          </a:prstGeom>
        </p:spPr>
      </p:pic>
      <p:pic>
        <p:nvPicPr>
          <p:cNvPr id="10" name="Picture 9" descr="VHA_ExcellenceLogo_cmyk_navy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3" y="6183351"/>
            <a:ext cx="1371646" cy="472456"/>
          </a:xfrm>
          <a:prstGeom prst="rect">
            <a:avLst/>
          </a:prstGeom>
        </p:spPr>
      </p:pic>
      <p:pic>
        <p:nvPicPr>
          <p:cNvPr id="12" name="Picture 11" descr="newPPTop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1188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37" y="6183351"/>
            <a:ext cx="2346090" cy="4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0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E21A461E-E479-3C47-82D6-0509EEEAB4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17D60A77-3016-AE4E-B58E-D550D0DD87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A73CDEEE-5581-B140-8CAB-05FC9CFE9B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1ECAC08-F117-DC42-ADF8-45EB7EF23E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C9DA3A89-86C1-A14D-9D22-2E80BAA79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107CC7-4ADF-884E-8140-ECC1D5BFE1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BE4AC45-308F-F946-ABDB-3636B933D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FBC78-2E7A-734A-AEE5-F7C5BD8162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1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861C09F6-0631-9545-955C-21DB9CFC4D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8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68530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88" indent="-256988" algn="l" defTabSz="6853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08" indent="-214156" algn="l" defTabSz="68530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30" indent="-171326" algn="l" defTabSz="68530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80" indent="-171326" algn="l" defTabSz="68530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31" indent="-171326" algn="l" defTabSz="68530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82" indent="-171326" algn="l" defTabSz="6853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33" indent="-171326" algn="l" defTabSz="6853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85" indent="-171326" algn="l" defTabSz="6853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535" indent="-171326" algn="l" defTabSz="6853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03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55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05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57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08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57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10" algn="l" defTabSz="68530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F39272-87B1-4847-A48D-344B90F649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8CBF0765-91E5-EA46-A5AA-4488CACA24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4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va.gov/programs/orppe/single_irb.cf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IRBRelianceandSIRBExceptions@va.go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DaidscrssFacilityRequestactiv2a5401@ppdi.com" TargetMode="External"/><Relationship Id="rId7" Type="http://schemas.openxmlformats.org/officeDocument/2006/relationships/hyperlink" Target="file:///C:\Users\beckajm\AppData\Local\Microsoft\Windows\INetCache\Content.Outlook\UAAY7KTH\daidscrssclinicalactiv2a5401@ppdi.co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ndy.wood@patientprimary.com" TargetMode="External"/><Relationship Id="rId5" Type="http://schemas.openxmlformats.org/officeDocument/2006/relationships/hyperlink" Target="mailto:ryan@ridehealth.com" TargetMode="External"/><Relationship Id="rId4" Type="http://schemas.openxmlformats.org/officeDocument/2006/relationships/hyperlink" Target="mailto:ACTIV2EquipmentRequest.sm@ppdi.co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leslie.smith@ppdi.com" TargetMode="External"/><Relationship Id="rId7" Type="http://schemas.openxmlformats.org/officeDocument/2006/relationships/hyperlink" Target="mailto:ORDCOVID19@va.gov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aren.Hufham@ppdi.com" TargetMode="External"/><Relationship Id="rId5" Type="http://schemas.openxmlformats.org/officeDocument/2006/relationships/hyperlink" Target="mailto:Sara.Cunningham@ppdi.com" TargetMode="External"/><Relationship Id="rId4" Type="http://schemas.openxmlformats.org/officeDocument/2006/relationships/hyperlink" Target="mailto:John.Sanders2@ppdi.co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Donna.Kostandy@ppd.com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RDCOVID19@va.gov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www.nih.gov/research-training/medical-research-initiatives/activ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hs.gov/about/news/2020/06/16/fact-sheet-explaining-operation-warp-speed.html" TargetMode="External"/><Relationship Id="rId5" Type="http://schemas.openxmlformats.org/officeDocument/2006/relationships/hyperlink" Target="mailto:ORDCOVID19@va.gov" TargetMode="External"/><Relationship Id="rId4" Type="http://schemas.openxmlformats.org/officeDocument/2006/relationships/hyperlink" Target="https://en.wikipedia.org/wiki/File:Questionmark.sv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va.gov/programs/orppe/education/webinars/archives.cf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156" y="3244638"/>
            <a:ext cx="8778240" cy="1802917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VA ORD/Operation Warp Speed/NIAID Collaboration: </a:t>
            </a:r>
            <a:br>
              <a:rPr lang="en-US" dirty="0"/>
            </a:br>
            <a:r>
              <a:rPr lang="en-US" dirty="0"/>
              <a:t>ACTIV-2 Study </a:t>
            </a:r>
            <a:br>
              <a:rPr lang="en-US" dirty="0"/>
            </a:br>
            <a:r>
              <a:rPr lang="en-US" dirty="0"/>
              <a:t>Overview, Registration and Activation</a:t>
            </a:r>
            <a:br>
              <a:rPr lang="en-US" dirty="0"/>
            </a:br>
            <a:r>
              <a:rPr lang="en-US" dirty="0"/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21" y="5408908"/>
            <a:ext cx="8254093" cy="97721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4" name="Picture 3" descr="background cover.pdf">
            <a:extLst>
              <a:ext uri="{FF2B5EF4-FFF2-40B4-BE49-F238E27FC236}">
                <a16:creationId xmlns:a16="http://schemas.microsoft.com/office/drawing/2014/main" id="{36463F28-6865-4252-8DBB-783AE73A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58"/>
          <a:stretch/>
        </p:blipFill>
        <p:spPr>
          <a:xfrm>
            <a:off x="0" y="-20665"/>
            <a:ext cx="9144000" cy="2988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FF45A-6DAD-4615-B316-19B227F3C3FA}"/>
              </a:ext>
            </a:extLst>
          </p:cNvPr>
          <p:cNvSpPr txBox="1"/>
          <p:nvPr/>
        </p:nvSpPr>
        <p:spPr>
          <a:xfrm>
            <a:off x="770965" y="5085742"/>
            <a:ext cx="734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VA Office of Research &amp; Development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October 16,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14243-C582-4296-953C-5FD29063023E}"/>
              </a:ext>
            </a:extLst>
          </p:cNvPr>
          <p:cNvSpPr txBox="1"/>
          <p:nvPr/>
        </p:nvSpPr>
        <p:spPr>
          <a:xfrm>
            <a:off x="6120985" y="471876"/>
            <a:ext cx="2622965" cy="919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Dial in (Main)</a:t>
            </a:r>
            <a:r>
              <a:rPr lang="en-US" sz="1200" dirty="0">
                <a:solidFill>
                  <a:schemeClr val="tx1"/>
                </a:solidFill>
              </a:rPr>
              <a:t>: (562) 247-8321 </a:t>
            </a:r>
          </a:p>
          <a:p>
            <a:r>
              <a:rPr lang="en-US" sz="1200" dirty="0">
                <a:solidFill>
                  <a:schemeClr val="tx1"/>
                </a:solidFill>
              </a:rPr>
              <a:t>Dial in (Alt):     (646) 307-1722</a:t>
            </a:r>
          </a:p>
          <a:p>
            <a:r>
              <a:rPr lang="en-US" sz="1200" dirty="0"/>
              <a:t>Attendee Access Code: 769-418-758</a:t>
            </a:r>
          </a:p>
          <a:p>
            <a:r>
              <a:rPr lang="en-US" sz="1200" dirty="0"/>
              <a:t>Slides in “Handout” Tab</a:t>
            </a:r>
          </a:p>
        </p:txBody>
      </p:sp>
    </p:spTree>
    <p:extLst>
      <p:ext uri="{BB962C8B-B14F-4D97-AF65-F5344CB8AC3E}">
        <p14:creationId xmlns:p14="http://schemas.microsoft.com/office/powerpoint/2010/main" val="1879168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1B59F-9712-3B43-8A22-B525D3B4D98D}"/>
              </a:ext>
            </a:extLst>
          </p:cNvPr>
          <p:cNvSpPr txBox="1"/>
          <p:nvPr/>
        </p:nvSpPr>
        <p:spPr>
          <a:xfrm>
            <a:off x="5728492" y="3191670"/>
            <a:ext cx="26289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dirty="0">
                <a:solidFill>
                  <a:prstClr val="white"/>
                </a:solidFill>
                <a:latin typeface="Lato Medium" panose="020F0502020204030203" pitchFamily="34" charset="77"/>
              </a:rPr>
              <a:t>Rapidly and efficiently evaluate multiple potential therapeutics for COVID-19 in an </a:t>
            </a:r>
            <a:r>
              <a:rPr lang="en-US" b="1" dirty="0">
                <a:solidFill>
                  <a:prstClr val="white"/>
                </a:solidFill>
                <a:latin typeface="Lato Black" panose="020F0502020204030203" pitchFamily="34" charset="77"/>
              </a:rPr>
              <a:t>outpatient</a:t>
            </a:r>
            <a:r>
              <a:rPr lang="en-US" dirty="0">
                <a:solidFill>
                  <a:prstClr val="white"/>
                </a:solidFill>
                <a:latin typeface="Lato Medium" panose="020F0502020204030203" pitchFamily="34" charset="77"/>
              </a:rPr>
              <a:t> setting</a:t>
            </a:r>
          </a:p>
          <a:p>
            <a:pPr algn="ctr" defTabSz="685303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3C902B2E-189F-B046-B9AF-9C7AAB6CC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3" y="1082278"/>
            <a:ext cx="2519755" cy="5143500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7F341C69-9A4A-A94E-A90D-9AA2DE599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24" y="5078774"/>
            <a:ext cx="518942" cy="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01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8D7-1A36-8E4F-8922-6B65FF39A56D}"/>
              </a:ext>
            </a:extLst>
          </p:cNvPr>
          <p:cNvSpPr txBox="1"/>
          <p:nvPr/>
        </p:nvSpPr>
        <p:spPr>
          <a:xfrm>
            <a:off x="3657600" y="3499598"/>
            <a:ext cx="165735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sz="1350" dirty="0">
                <a:solidFill>
                  <a:srgbClr val="FE919F"/>
                </a:solidFill>
                <a:latin typeface="Lato Medium" panose="020F0502020204030203" pitchFamily="34" charset="77"/>
              </a:rPr>
              <a:t>Randomized, blinded, controlled platform that allows agents to be added and dropped during the study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BA8DE67-12E7-AF4C-A731-A5D2B8E4D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559FEE-7035-C143-B620-D5F36DA2B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24095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8D7-1A36-8E4F-8922-6B65FF39A56D}"/>
              </a:ext>
            </a:extLst>
          </p:cNvPr>
          <p:cNvSpPr txBox="1"/>
          <p:nvPr/>
        </p:nvSpPr>
        <p:spPr>
          <a:xfrm>
            <a:off x="3657600" y="3499598"/>
            <a:ext cx="165735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sz="1350" dirty="0">
                <a:solidFill>
                  <a:srgbClr val="FE919F"/>
                </a:solidFill>
                <a:latin typeface="Lato Medium" panose="020F0502020204030203" pitchFamily="34" charset="77"/>
              </a:rPr>
              <a:t>Randomized, blinded, controlled platform that allows agents to be added and dropped during the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7B89B-E48A-A74A-AC57-C4B0B95CD73D}"/>
              </a:ext>
            </a:extLst>
          </p:cNvPr>
          <p:cNvSpPr txBox="1"/>
          <p:nvPr/>
        </p:nvSpPr>
        <p:spPr>
          <a:xfrm>
            <a:off x="5473898" y="3499598"/>
            <a:ext cx="165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sz="1350" dirty="0">
                <a:solidFill>
                  <a:srgbClr val="25AAE1"/>
                </a:solidFill>
                <a:latin typeface="Lato Medium" panose="020F0502020204030203" pitchFamily="34" charset="77"/>
              </a:rPr>
              <a:t>Begins with phase II followed by a larger phase III for promising agents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BA8DE67-12E7-AF4C-A731-A5D2B8E4D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17C6AF0-CEA0-0A46-A31F-D1A4EFF31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73" y="2412160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3E8AFD-EAFC-CC47-BA6F-6F1217AD3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24095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4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3A7AF-3680-4B4B-8FC4-5B583AF15E26}"/>
              </a:ext>
            </a:extLst>
          </p:cNvPr>
          <p:cNvSpPr txBox="1"/>
          <p:nvPr/>
        </p:nvSpPr>
        <p:spPr>
          <a:xfrm>
            <a:off x="3657600" y="3499598"/>
            <a:ext cx="165735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sz="1350" dirty="0">
                <a:solidFill>
                  <a:srgbClr val="FE919F"/>
                </a:solidFill>
                <a:latin typeface="Lato Medium" panose="020F0502020204030203" pitchFamily="34" charset="77"/>
              </a:rPr>
              <a:t>Randomized, blinded, controlled platform that allows agents to be added and dropped during the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4D048-F333-4A4E-B8BE-C57F41895674}"/>
              </a:ext>
            </a:extLst>
          </p:cNvPr>
          <p:cNvSpPr txBox="1"/>
          <p:nvPr/>
        </p:nvSpPr>
        <p:spPr>
          <a:xfrm>
            <a:off x="5473898" y="3499598"/>
            <a:ext cx="165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sz="1350" dirty="0">
                <a:solidFill>
                  <a:srgbClr val="25AAE1"/>
                </a:solidFill>
                <a:latin typeface="Lato Medium" panose="020F0502020204030203" pitchFamily="34" charset="77"/>
              </a:rPr>
              <a:t>Begins with phase II followed by a larger phase III for promising agents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7F1EE-D628-004B-8D7F-AFD54990241B}"/>
              </a:ext>
            </a:extLst>
          </p:cNvPr>
          <p:cNvSpPr txBox="1"/>
          <p:nvPr/>
        </p:nvSpPr>
        <p:spPr>
          <a:xfrm>
            <a:off x="7290197" y="3499598"/>
            <a:ext cx="16573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sz="1350" dirty="0">
                <a:solidFill>
                  <a:srgbClr val="20B08E"/>
                </a:solidFill>
                <a:latin typeface="Lato Medium" panose="020F0502020204030203" pitchFamily="34" charset="77"/>
              </a:rPr>
              <a:t>When two or more new agents are being tested concurrently, the same placebo will be used, if feasible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01B647C-E1F2-9C48-B70C-1F16A413D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E75BE107-F465-5244-B96B-D2D41AA60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73" y="2412160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19BCE6-E433-C94E-BCD2-58D1F28EA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2409592"/>
            <a:ext cx="914400" cy="9144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8308F9D-65DC-F445-98AD-FB05BD78A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72" y="24095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7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8C80CB-89EC-7647-9FC0-754783BC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37" y="1428750"/>
            <a:ext cx="1428750" cy="942975"/>
          </a:xfrm>
          <a:prstGeom prst="rect">
            <a:avLst/>
          </a:prstGeom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76E57E93-0A73-AE4B-B402-026EC7A36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83" y="2476500"/>
            <a:ext cx="942975" cy="1066800"/>
          </a:xfrm>
          <a:prstGeom prst="rect">
            <a:avLst/>
          </a:prstGeom>
        </p:spPr>
      </p:pic>
      <p:pic>
        <p:nvPicPr>
          <p:cNvPr id="16" name="Picture 15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2C580195-3066-6D4A-B6FA-B26DF8296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08" y="3600450"/>
            <a:ext cx="942975" cy="1066800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BD08E49C-EC89-EB45-97BC-BD7D08888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08" y="4648200"/>
            <a:ext cx="942975" cy="106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B26A4-6784-AE42-AF7B-15063868BAFD}"/>
              </a:ext>
            </a:extLst>
          </p:cNvPr>
          <p:cNvSpPr txBox="1"/>
          <p:nvPr/>
        </p:nvSpPr>
        <p:spPr>
          <a:xfrm>
            <a:off x="5589230" y="1623238"/>
            <a:ext cx="1976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Prioritized based 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9DA2E-CDD0-8A4B-B8AF-DA64AE46879D}"/>
              </a:ext>
            </a:extLst>
          </p:cNvPr>
          <p:cNvSpPr txBox="1"/>
          <p:nvPr/>
        </p:nvSpPr>
        <p:spPr>
          <a:xfrm>
            <a:off x="5589230" y="2791243"/>
            <a:ext cx="2343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Activity against SARS CoV-2 entry or replication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F97BB-18E0-1F4A-9BAD-8132B28C0C98}"/>
              </a:ext>
            </a:extLst>
          </p:cNvPr>
          <p:cNvSpPr txBox="1"/>
          <p:nvPr/>
        </p:nvSpPr>
        <p:spPr>
          <a:xfrm>
            <a:off x="5589230" y="3886201"/>
            <a:ext cx="2343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Phase I pharmacokinetic and safety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06EAD-CB2C-E540-A105-D086C5EAE081}"/>
              </a:ext>
            </a:extLst>
          </p:cNvPr>
          <p:cNvSpPr txBox="1"/>
          <p:nvPr/>
        </p:nvSpPr>
        <p:spPr>
          <a:xfrm>
            <a:off x="5589229" y="4947048"/>
            <a:ext cx="251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Potential to expand to Phase III if found effective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A610370-8F05-6443-A994-5CBE48146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9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E576F3-DA84-764F-9A39-39321CEAC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6400631-9ACA-D84E-979F-E2E585491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5078774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5705DB-3AA0-E041-A73F-33E278B32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22C6E15-4EB0-C946-8B95-386A860C3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5078774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D3B25C-A2BB-804E-B607-A9D3EBD39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A5B4838-40FE-6445-9540-340971DB8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5078774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35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0ECCD1-50BB-F24B-AD34-00237CCA6C60}"/>
              </a:ext>
            </a:extLst>
          </p:cNvPr>
          <p:cNvGrpSpPr/>
          <p:nvPr/>
        </p:nvGrpSpPr>
        <p:grpSpPr>
          <a:xfrm>
            <a:off x="2505059" y="2089125"/>
            <a:ext cx="4810155" cy="1460306"/>
            <a:chOff x="3279194" y="981086"/>
            <a:chExt cx="6413540" cy="1947074"/>
          </a:xfrm>
        </p:grpSpPr>
        <p:pic>
          <p:nvPicPr>
            <p:cNvPr id="3" name="Picture 2" descr="A close up of a sign&#10;&#10;Description automatically generated">
              <a:extLst>
                <a:ext uri="{FF2B5EF4-FFF2-40B4-BE49-F238E27FC236}">
                  <a16:creationId xmlns:a16="http://schemas.microsoft.com/office/drawing/2014/main" id="{52669FD1-8606-824D-B882-BF4A5F30F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194" y="981086"/>
              <a:ext cx="1504391" cy="1701937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F844F182-B5B1-6C47-982A-1F8EAFF9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764" y="989168"/>
              <a:ext cx="1696618" cy="1696618"/>
            </a:xfrm>
            <a:prstGeom prst="rect">
              <a:avLst/>
            </a:prstGeom>
          </p:spPr>
        </p:pic>
        <p:pic>
          <p:nvPicPr>
            <p:cNvPr id="7" name="Picture 6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9884A2C2-B0D5-AE48-8DCE-9A79D63F2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287" y="989168"/>
              <a:ext cx="1295447" cy="193899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86C007-FC71-7244-9060-1882D96C3629}"/>
              </a:ext>
            </a:extLst>
          </p:cNvPr>
          <p:cNvSpPr txBox="1"/>
          <p:nvPr/>
        </p:nvSpPr>
        <p:spPr>
          <a:xfrm>
            <a:off x="2319933" y="3837018"/>
            <a:ext cx="5180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b="1" dirty="0">
                <a:solidFill>
                  <a:srgbClr val="183136"/>
                </a:solidFill>
                <a:latin typeface="Lato Black" panose="020F0502020204030203" pitchFamily="34" charset="77"/>
              </a:rPr>
              <a:t>Phase II: 1</a:t>
            </a:r>
            <a:r>
              <a:rPr lang="en-US" b="1" baseline="30000" dirty="0">
                <a:solidFill>
                  <a:srgbClr val="183136"/>
                </a:solidFill>
                <a:latin typeface="Lato Black" panose="020F0502020204030203" pitchFamily="34" charset="77"/>
              </a:rPr>
              <a:t>0</a:t>
            </a:r>
            <a:r>
              <a:rPr lang="en-US" b="1" dirty="0">
                <a:solidFill>
                  <a:srgbClr val="183136"/>
                </a:solidFill>
                <a:latin typeface="Lato Black" panose="020F0502020204030203" pitchFamily="34" charset="77"/>
              </a:rPr>
              <a:t> Objectives</a:t>
            </a:r>
          </a:p>
          <a:p>
            <a:pPr algn="ctr" defTabSz="685303"/>
            <a:r>
              <a:rPr lang="en-US" dirty="0">
                <a:solidFill>
                  <a:srgbClr val="183136"/>
                </a:solidFill>
                <a:latin typeface="Lato Medium" panose="020F0502020204030203" pitchFamily="34" charset="77"/>
              </a:rPr>
              <a:t>Determine safety and efficacy of an agent to reduce the duration of COVID-19 symptoms and nasopharyngeal SARS-CoV-2 RNA detection through 28 days after study entry.</a:t>
            </a:r>
            <a:endParaRPr lang="en-US" sz="1350" dirty="0">
              <a:solidFill>
                <a:srgbClr val="183136"/>
              </a:solidFill>
              <a:latin typeface="Calibri" panose="020F0502020204030204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23D28CB-55D4-E449-B481-3F4F70ED1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93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836711E6-A920-E444-A2F1-0E5E5F22B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723" y="2104797"/>
            <a:ext cx="481989" cy="721429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1C139ED-203C-7A4F-B20C-2193CF9E9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86" y="3062774"/>
            <a:ext cx="449463" cy="449463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2CD7CE1F-1F46-2943-891C-8C4D00C45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62" y="4470779"/>
            <a:ext cx="561112" cy="634793"/>
          </a:xfrm>
          <a:prstGeom prst="rect">
            <a:avLst/>
          </a:prstGeom>
        </p:spPr>
      </p:pic>
      <p:pic>
        <p:nvPicPr>
          <p:cNvPr id="14" name="Picture 1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98FC3D4-19FB-924A-944F-DE5D5611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82" y="3690824"/>
            <a:ext cx="574471" cy="574471"/>
          </a:xfrm>
          <a:prstGeom prst="rect">
            <a:avLst/>
          </a:prstGeom>
        </p:spPr>
      </p:pic>
      <p:pic>
        <p:nvPicPr>
          <p:cNvPr id="26" name="Picture 25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37AD9F6-4FA9-2248-AE86-1BF4A28BF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58" y="5083587"/>
            <a:ext cx="574471" cy="574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628A0B-CD4F-904F-AE65-E54C3FAF1FD9}"/>
              </a:ext>
            </a:extLst>
          </p:cNvPr>
          <p:cNvSpPr txBox="1"/>
          <p:nvPr/>
        </p:nvSpPr>
        <p:spPr>
          <a:xfrm>
            <a:off x="4054332" y="1908154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Virology: NP Swabs 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Proportion negative by ≥20%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Decrease of ≥1 log10 copies/mL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Reduction in median AUC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73B63-D7C0-5E4F-AE9B-CA3C776E4BC1}"/>
              </a:ext>
            </a:extLst>
          </p:cNvPr>
          <p:cNvSpPr txBox="1"/>
          <p:nvPr/>
        </p:nvSpPr>
        <p:spPr>
          <a:xfrm>
            <a:off x="4054332" y="3029235"/>
            <a:ext cx="2971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Symptoms: Diary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Relative reduction of ≥20%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698C2-49F2-9248-9E6B-7AEF7747C636}"/>
              </a:ext>
            </a:extLst>
          </p:cNvPr>
          <p:cNvSpPr txBox="1"/>
          <p:nvPr/>
        </p:nvSpPr>
        <p:spPr>
          <a:xfrm>
            <a:off x="4054332" y="3746932"/>
            <a:ext cx="3385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Oxygen saturation: Pulse ox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Proportion oxygen saturation of &gt;=96%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033A7D-6AF9-1E41-99AA-AC64E7E796EB}"/>
              </a:ext>
            </a:extLst>
          </p:cNvPr>
          <p:cNvSpPr txBox="1"/>
          <p:nvPr/>
        </p:nvSpPr>
        <p:spPr>
          <a:xfrm>
            <a:off x="4054332" y="4552348"/>
            <a:ext cx="310763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Other considerations: 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Safety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Dynamics of virology and symptoms</a:t>
            </a:r>
          </a:p>
          <a:p>
            <a:pPr marL="214313" indent="-214313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Viral rebound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3CAD559-8ADA-DA44-95AC-908A68A4A8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3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F9F4-1681-4551-AA32-7757AF22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Acronyms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E30C6A1-36F7-465A-A975-A0833630BE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0257231"/>
              </p:ext>
            </p:extLst>
          </p:nvPr>
        </p:nvGraphicFramePr>
        <p:xfrm>
          <a:off x="466166" y="1421747"/>
          <a:ext cx="4029635" cy="415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335">
                  <a:extLst>
                    <a:ext uri="{9D8B030D-6E8A-4147-A177-3AD203B41FA5}">
                      <a16:colId xmlns:a16="http://schemas.microsoft.com/office/drawing/2014/main" val="3633569717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939706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792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AIDS Clinical Trials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878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ACTT-1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Adaptive COVID-19 Treatment Trial-1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726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Accelerating COVID-19 Therapeutic Interventions and Vaccines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5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Clinical research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670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Cooperative Studies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11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CSPCC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Cooperative Studies Program Coordinating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246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DC VAMC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Washington DC VA Medical Center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53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FCOI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Financial Conflict of Interest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824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International Coordinating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50249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47C4D99-B8E3-4684-8B43-CBED908B3E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922831"/>
              </p:ext>
            </p:extLst>
          </p:nvPr>
        </p:nvGraphicFramePr>
        <p:xfrm>
          <a:off x="4648201" y="1421747"/>
          <a:ext cx="4025152" cy="3980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852">
                  <a:extLst>
                    <a:ext uri="{9D8B030D-6E8A-4147-A177-3AD203B41FA5}">
                      <a16:colId xmlns:a16="http://schemas.microsoft.com/office/drawing/2014/main" val="3838683383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1805764380"/>
                    </a:ext>
                  </a:extLst>
                </a:gridCol>
              </a:tblGrid>
              <a:tr h="3409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854792"/>
                  </a:ext>
                </a:extLst>
              </a:tr>
              <a:tr h="440978">
                <a:tc>
                  <a:txBody>
                    <a:bodyPr/>
                    <a:lstStyle/>
                    <a:p>
                      <a:r>
                        <a:rPr lang="en-US" dirty="0"/>
                        <a:t>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Monoclonal antibody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154255"/>
                  </a:ext>
                </a:extLst>
              </a:tr>
              <a:tr h="4383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NIAID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National Institute of Allergy and Infectious Diseases, NIH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374003"/>
                  </a:ext>
                </a:extLst>
              </a:tr>
              <a:tr h="392354">
                <a:tc>
                  <a:txBody>
                    <a:bodyPr/>
                    <a:lstStyle/>
                    <a:p>
                      <a:r>
                        <a:rPr lang="en-US" dirty="0"/>
                        <a:t>NP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nasopharyngeal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496472"/>
                  </a:ext>
                </a:extLst>
              </a:tr>
              <a:tr h="3409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Non-profit corporation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589464"/>
                  </a:ext>
                </a:extLst>
              </a:tr>
              <a:tr h="3409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Operation Warp 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59963"/>
                  </a:ext>
                </a:extLst>
              </a:tr>
              <a:tr h="3409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Site Coordinating Center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403080"/>
                  </a:ext>
                </a:extLst>
              </a:tr>
              <a:tr h="392354">
                <a:tc>
                  <a:txBody>
                    <a:bodyPr/>
                    <a:lstStyle/>
                    <a:p>
                      <a:r>
                        <a:rPr lang="en-US" dirty="0"/>
                        <a:t>VAMC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 Medical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951072"/>
                  </a:ext>
                </a:extLst>
              </a:tr>
              <a:tr h="3874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VA OI&amp;T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 Office of Information and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60296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r>
                        <a:rPr lang="en-US" dirty="0"/>
                        <a:t>VA 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VA Office of Research and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5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080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graphics&#10;&#10;Description automatically generated">
            <a:extLst>
              <a:ext uri="{FF2B5EF4-FFF2-40B4-BE49-F238E27FC236}">
                <a16:creationId xmlns:a16="http://schemas.microsoft.com/office/drawing/2014/main" id="{910A8AFA-44DB-9448-A960-98F38C265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58" y="1464053"/>
            <a:ext cx="3619500" cy="2495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62C26-3DB2-184F-AC22-1170399AD696}"/>
              </a:ext>
            </a:extLst>
          </p:cNvPr>
          <p:cNvSpPr txBox="1"/>
          <p:nvPr/>
        </p:nvSpPr>
        <p:spPr>
          <a:xfrm>
            <a:off x="2319933" y="4114016"/>
            <a:ext cx="5180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/>
            <a:r>
              <a:rPr lang="en-US" b="1" dirty="0">
                <a:solidFill>
                  <a:srgbClr val="183136"/>
                </a:solidFill>
                <a:latin typeface="Lato Black" panose="020F0502020204030203" pitchFamily="34" charset="77"/>
              </a:rPr>
              <a:t>Phase III: 1</a:t>
            </a:r>
            <a:r>
              <a:rPr lang="en-US" b="1" baseline="30000" dirty="0">
                <a:solidFill>
                  <a:srgbClr val="183136"/>
                </a:solidFill>
                <a:latin typeface="Lato Black" panose="020F0502020204030203" pitchFamily="34" charset="77"/>
              </a:rPr>
              <a:t>0</a:t>
            </a:r>
            <a:r>
              <a:rPr lang="en-US" b="1" dirty="0">
                <a:solidFill>
                  <a:srgbClr val="183136"/>
                </a:solidFill>
                <a:latin typeface="Lato Black" panose="020F0502020204030203" pitchFamily="34" charset="77"/>
              </a:rPr>
              <a:t> Objectives</a:t>
            </a:r>
          </a:p>
          <a:p>
            <a:pPr algn="ctr" defTabSz="685303"/>
            <a:r>
              <a:rPr lang="en-US" dirty="0">
                <a:solidFill>
                  <a:srgbClr val="183136"/>
                </a:solidFill>
                <a:latin typeface="Lato Medium" panose="020F0502020204030203" pitchFamily="34" charset="77"/>
              </a:rPr>
              <a:t>Determine if an agent will prevent either hospitalization or death through 28 days after study entry.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20BBCCB-0B35-4E4D-AEB7-AA893BA91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0A0F31-B102-E34B-B585-8474E8218A7C}"/>
              </a:ext>
            </a:extLst>
          </p:cNvPr>
          <p:cNvSpPr txBox="1"/>
          <p:nvPr/>
        </p:nvSpPr>
        <p:spPr>
          <a:xfrm>
            <a:off x="4817273" y="1644777"/>
            <a:ext cx="2971800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30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Ambulatory Adult (≥18 years)</a:t>
            </a:r>
          </a:p>
          <a:p>
            <a:pPr marL="214313" indent="-214313" defTabSz="68530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Active CoV-2 infection ≤7 days prior to Entry</a:t>
            </a:r>
          </a:p>
          <a:p>
            <a:pPr marL="214313" indent="-214313" defTabSz="68530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At least one COVID-19 symptom for ≤10 days prior to Entry, and at least one symptom present &lt;48 hours of entry:</a:t>
            </a:r>
          </a:p>
          <a:p>
            <a:pPr marL="214313" indent="-214313" defTabSz="68530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Tailored per study agent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930B0-3F62-144B-A646-5FC28902A0AB}"/>
              </a:ext>
            </a:extLst>
          </p:cNvPr>
          <p:cNvSpPr txBox="1"/>
          <p:nvPr/>
        </p:nvSpPr>
        <p:spPr>
          <a:xfrm>
            <a:off x="3660051" y="3561721"/>
            <a:ext cx="10060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>
              <a:spcAft>
                <a:spcPts val="900"/>
              </a:spcAft>
            </a:pPr>
            <a:r>
              <a:rPr lang="en-US" sz="1350" b="1" dirty="0" err="1">
                <a:solidFill>
                  <a:srgbClr val="20B08E"/>
                </a:solidFill>
                <a:latin typeface="Lato Black" panose="020F0502020204030203" pitchFamily="34" charset="77"/>
              </a:rPr>
              <a:t>Sx</a:t>
            </a:r>
            <a:r>
              <a:rPr lang="en-US" sz="1350" b="1" dirty="0">
                <a:solidFill>
                  <a:srgbClr val="20B08E"/>
                </a:solidFill>
                <a:latin typeface="Lato Black" panose="020F0502020204030203" pitchFamily="34" charset="77"/>
              </a:rPr>
              <a:t> start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7C02E-1A7A-784B-BDC1-4D1698D75BC1}"/>
              </a:ext>
            </a:extLst>
          </p:cNvPr>
          <p:cNvSpPr txBox="1"/>
          <p:nvPr/>
        </p:nvSpPr>
        <p:spPr>
          <a:xfrm>
            <a:off x="3969449" y="5153708"/>
            <a:ext cx="471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>
              <a:spcAft>
                <a:spcPts val="900"/>
              </a:spcAft>
            </a:pPr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CoV-2 Molecular Test +: </a:t>
            </a:r>
            <a:r>
              <a:rPr lang="en-US" sz="1350" b="1" u="sng" dirty="0">
                <a:solidFill>
                  <a:srgbClr val="183136"/>
                </a:solidFill>
                <a:latin typeface="Lato Black" panose="020F0502020204030203" pitchFamily="34" charset="77"/>
              </a:rPr>
              <a:t>&lt;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 7 days of study entry</a:t>
            </a:r>
          </a:p>
          <a:p>
            <a:pPr defTabSz="685303">
              <a:spcAft>
                <a:spcPts val="900"/>
              </a:spcAft>
            </a:pPr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At least 1 symptom still present: </a:t>
            </a:r>
            <a:r>
              <a:rPr lang="en-US" sz="1350" b="1" u="sng" dirty="0">
                <a:solidFill>
                  <a:srgbClr val="183136"/>
                </a:solidFill>
                <a:latin typeface="Lato Black" panose="020F0502020204030203" pitchFamily="34" charset="77"/>
              </a:rPr>
              <a:t>&lt;</a:t>
            </a:r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 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48 hours of study entry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8E547-F269-6343-907E-01FD7AD85E21}"/>
              </a:ext>
            </a:extLst>
          </p:cNvPr>
          <p:cNvSpPr txBox="1"/>
          <p:nvPr/>
        </p:nvSpPr>
        <p:spPr>
          <a:xfrm>
            <a:off x="5145480" y="4160244"/>
            <a:ext cx="13547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>
              <a:spcAft>
                <a:spcPts val="900"/>
              </a:spcAft>
            </a:pPr>
            <a:r>
              <a:rPr lang="en-US" sz="1350" b="1" dirty="0">
                <a:solidFill>
                  <a:prstClr val="white"/>
                </a:solidFill>
                <a:latin typeface="Lato Black" panose="020F0502020204030203" pitchFamily="34" charset="77"/>
              </a:rPr>
              <a:t>Eligible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71F38-E015-BB46-A208-12BC70493F91}"/>
              </a:ext>
            </a:extLst>
          </p:cNvPr>
          <p:cNvSpPr txBox="1"/>
          <p:nvPr/>
        </p:nvSpPr>
        <p:spPr>
          <a:xfrm>
            <a:off x="7605216" y="4160244"/>
            <a:ext cx="13547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03">
              <a:spcAft>
                <a:spcPts val="900"/>
              </a:spcAft>
            </a:pPr>
            <a:r>
              <a:rPr lang="en-US" sz="1350" b="1" dirty="0">
                <a:solidFill>
                  <a:prstClr val="white"/>
                </a:solidFill>
                <a:latin typeface="Lato Black" panose="020F0502020204030203" pitchFamily="34" charset="77"/>
              </a:rPr>
              <a:t>Not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0E8C33-9C55-774A-B8BD-E2141FE2F7B2}"/>
              </a:ext>
            </a:extLst>
          </p:cNvPr>
          <p:cNvSpPr txBox="1"/>
          <p:nvPr/>
        </p:nvSpPr>
        <p:spPr>
          <a:xfrm>
            <a:off x="3470136" y="4719703"/>
            <a:ext cx="47196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>
              <a:spcAft>
                <a:spcPts val="900"/>
              </a:spcAft>
            </a:pPr>
            <a:r>
              <a:rPr lang="en-US" sz="1350" b="1" dirty="0">
                <a:solidFill>
                  <a:srgbClr val="20B08E"/>
                </a:solidFill>
                <a:latin typeface="Lato Black" panose="020F0502020204030203" pitchFamily="34" charset="77"/>
              </a:rPr>
              <a:t>Days     0       1       2       3       4       5       6       7       8       9       10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BC83BFB-7DA3-0A47-B033-62E3BD338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27295D42-12A7-0D41-97F5-22FF8E3A8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49" y="3510017"/>
            <a:ext cx="51244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8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639AD-DF06-3F4A-A170-DBA3C5BF3873}"/>
              </a:ext>
            </a:extLst>
          </p:cNvPr>
          <p:cNvSpPr txBox="1"/>
          <p:nvPr/>
        </p:nvSpPr>
        <p:spPr>
          <a:xfrm>
            <a:off x="3573661" y="2505670"/>
            <a:ext cx="53953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30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3136"/>
                </a:solidFill>
                <a:latin typeface="Lato Medium" panose="020F0502020204030203" pitchFamily="34" charset="77"/>
              </a:rPr>
              <a:t>Higher risk of COVID-19 progression:</a:t>
            </a:r>
          </a:p>
          <a:p>
            <a:pPr marL="534924" indent="-257175" defTabSz="68530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3136"/>
                </a:solidFill>
                <a:latin typeface="Lato Medium" panose="020F0502020204030203" pitchFamily="34" charset="77"/>
              </a:rPr>
              <a:t>Age ≥55 years</a:t>
            </a:r>
          </a:p>
          <a:p>
            <a:pPr marL="534924" indent="-257175" defTabSz="68530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3136"/>
                </a:solidFill>
                <a:latin typeface="Lato Medium" panose="020F0502020204030203" pitchFamily="34" charset="77"/>
              </a:rPr>
              <a:t>Co-morbidities (HTN, CVD, DM, chronic kidney, liver or lung disease, obesity (BMI &gt;35)</a:t>
            </a:r>
          </a:p>
          <a:p>
            <a:pPr marL="257175" indent="-257175" defTabSz="685303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3136"/>
                </a:solidFill>
                <a:latin typeface="Lato Medium" panose="020F0502020204030203" pitchFamily="34" charset="77"/>
              </a:rPr>
              <a:t>Time from symptom onset (≤ or &gt;5 days)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B1E4FD3-99C7-2442-A515-528B49F04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74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5D965-6E4F-8B42-926B-A1B77A61E670}"/>
              </a:ext>
            </a:extLst>
          </p:cNvPr>
          <p:cNvSpPr txBox="1"/>
          <p:nvPr/>
        </p:nvSpPr>
        <p:spPr>
          <a:xfrm>
            <a:off x="3925919" y="1970848"/>
            <a:ext cx="2468159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Subjective fever 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Cough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Shortness of breath or difficulty breathing at rest or with activity 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Sore throat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Body pain or muscle pain/aches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Fatigue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Headache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Chills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Nasal obstruction or congestion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Nasal discharge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Nausea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Vomiting</a:t>
            </a:r>
          </a:p>
          <a:p>
            <a:pPr marL="257175" indent="-257175" defTabSz="68530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Diarrhea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B3D797-2AD2-2640-8EFC-62F1DDED5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F73D1003-3163-AE46-AF8E-95E018CBE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6" y="2439523"/>
            <a:ext cx="2643491" cy="31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2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0C0DEF-FFDB-424D-BBD5-8E37A3C70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FC798E-FC57-A541-8C88-022BE3E4A1E2}"/>
              </a:ext>
            </a:extLst>
          </p:cNvPr>
          <p:cNvSpPr txBox="1"/>
          <p:nvPr/>
        </p:nvSpPr>
        <p:spPr>
          <a:xfrm>
            <a:off x="7595036" y="2094637"/>
            <a:ext cx="129737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050" b="1" dirty="0">
                <a:solidFill>
                  <a:srgbClr val="20B08E"/>
                </a:solidFill>
                <a:latin typeface="Lato Black" panose="020F0502020204030203" pitchFamily="34" charset="77"/>
              </a:rPr>
              <a:t>Graduation</a:t>
            </a:r>
          </a:p>
          <a:p>
            <a:pPr defTabSz="685303"/>
            <a:r>
              <a:rPr lang="en-US" sz="1050" dirty="0">
                <a:solidFill>
                  <a:srgbClr val="20B08E"/>
                </a:solidFill>
                <a:latin typeface="Lato Medium" panose="020F0502020204030203" pitchFamily="34" charset="77"/>
              </a:rPr>
              <a:t>Based on symptomatic, oxygenation, or </a:t>
            </a:r>
          </a:p>
          <a:p>
            <a:pPr defTabSz="685303"/>
            <a:r>
              <a:rPr lang="en-US" sz="1050" dirty="0">
                <a:solidFill>
                  <a:srgbClr val="20B08E"/>
                </a:solidFill>
                <a:latin typeface="Lato Medium" panose="020F0502020204030203" pitchFamily="34" charset="77"/>
              </a:rPr>
              <a:t>virologic endpoints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1437ED2-68BD-C442-82D0-C1AC5EBC3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75" y="2971800"/>
            <a:ext cx="4381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7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D18F2C-D091-C042-9FB2-45B1D21A2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3325DA-4760-FF4C-85FF-86163A98E402}"/>
              </a:ext>
            </a:extLst>
          </p:cNvPr>
          <p:cNvSpPr txBox="1"/>
          <p:nvPr/>
        </p:nvSpPr>
        <p:spPr>
          <a:xfrm>
            <a:off x="7595036" y="2094637"/>
            <a:ext cx="129737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050" b="1" dirty="0">
                <a:solidFill>
                  <a:srgbClr val="20B08E"/>
                </a:solidFill>
                <a:latin typeface="Lato Black" panose="020F0502020204030203" pitchFamily="34" charset="77"/>
              </a:rPr>
              <a:t>Graduation</a:t>
            </a:r>
          </a:p>
          <a:p>
            <a:pPr defTabSz="685303"/>
            <a:r>
              <a:rPr lang="en-US" sz="1050" dirty="0">
                <a:solidFill>
                  <a:srgbClr val="20B08E"/>
                </a:solidFill>
                <a:latin typeface="Lato Medium" panose="020F0502020204030203" pitchFamily="34" charset="77"/>
              </a:rPr>
              <a:t>Based on symptomatic, oxygenation, or </a:t>
            </a:r>
          </a:p>
          <a:p>
            <a:pPr defTabSz="685303"/>
            <a:r>
              <a:rPr lang="en-US" sz="1050" dirty="0">
                <a:solidFill>
                  <a:srgbClr val="20B08E"/>
                </a:solidFill>
                <a:latin typeface="Lato Medium" panose="020F0502020204030203" pitchFamily="34" charset="77"/>
              </a:rPr>
              <a:t>virologic endpoints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D961AC2-B030-2C4D-9580-798BB7036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75" y="2971800"/>
            <a:ext cx="4381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4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79D30B-7FA6-3D43-B755-9391D6969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FC2E9-F075-4243-B8C3-56ECCC163BB7}"/>
              </a:ext>
            </a:extLst>
          </p:cNvPr>
          <p:cNvSpPr txBox="1"/>
          <p:nvPr/>
        </p:nvSpPr>
        <p:spPr>
          <a:xfrm>
            <a:off x="7595036" y="2094637"/>
            <a:ext cx="129737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050" b="1" dirty="0">
                <a:solidFill>
                  <a:srgbClr val="20B08E"/>
                </a:solidFill>
                <a:latin typeface="Lato Black" panose="020F0502020204030203" pitchFamily="34" charset="77"/>
              </a:rPr>
              <a:t>Graduation</a:t>
            </a:r>
          </a:p>
          <a:p>
            <a:pPr defTabSz="685303"/>
            <a:r>
              <a:rPr lang="en-US" sz="1050" dirty="0">
                <a:solidFill>
                  <a:srgbClr val="20B08E"/>
                </a:solidFill>
                <a:latin typeface="Lato Medium" panose="020F0502020204030203" pitchFamily="34" charset="77"/>
              </a:rPr>
              <a:t>Based on symptomatic, oxygenation, or </a:t>
            </a:r>
          </a:p>
          <a:p>
            <a:pPr defTabSz="685303"/>
            <a:r>
              <a:rPr lang="en-US" sz="1050" dirty="0">
                <a:solidFill>
                  <a:srgbClr val="20B08E"/>
                </a:solidFill>
                <a:latin typeface="Lato Medium" panose="020F0502020204030203" pitchFamily="34" charset="77"/>
              </a:rPr>
              <a:t>virologic endpoints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E36A459-53F3-6349-94FD-DA03B3A1C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75" y="2971800"/>
            <a:ext cx="438150" cy="790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43D24C-F84B-6A46-8EDD-1EF9046D3660}"/>
              </a:ext>
            </a:extLst>
          </p:cNvPr>
          <p:cNvSpPr txBox="1"/>
          <p:nvPr/>
        </p:nvSpPr>
        <p:spPr>
          <a:xfrm>
            <a:off x="7595036" y="3952374"/>
            <a:ext cx="12973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050" b="1" dirty="0">
                <a:solidFill>
                  <a:srgbClr val="25AAE1"/>
                </a:solidFill>
                <a:latin typeface="Lato Black" panose="020F0502020204030203" pitchFamily="34" charset="77"/>
              </a:rPr>
              <a:t>Phase II participants are evaluable for Phase III for an agent that graduates</a:t>
            </a:r>
          </a:p>
        </p:txBody>
      </p:sp>
    </p:spTree>
    <p:extLst>
      <p:ext uri="{BB962C8B-B14F-4D97-AF65-F5344CB8AC3E}">
        <p14:creationId xmlns:p14="http://schemas.microsoft.com/office/powerpoint/2010/main" val="3152871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9073A8-4882-E94F-8931-7A632501A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991" y="577383"/>
            <a:ext cx="10877991" cy="58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5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60F7B9-4132-4B1E-B38D-591FB73A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03"/>
            <a:fld id="{A836B1C9-71CF-4644-AB85-C5F41D22E313}" type="slidenum">
              <a:rPr lang="en-US" sz="1350">
                <a:solidFill>
                  <a:prstClr val="black"/>
                </a:solidFill>
                <a:latin typeface="Calibri"/>
              </a:rPr>
              <a:pPr defTabSz="685303"/>
              <a:t>28</a:t>
            </a:fld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91DC32-595F-4D5C-800B-F0C7A290E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9886" r="14170" b="12358"/>
          <a:stretch/>
        </p:blipFill>
        <p:spPr>
          <a:xfrm>
            <a:off x="812514" y="1019068"/>
            <a:ext cx="7420939" cy="4714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CD1D9-3D08-49F1-8992-3C5D05FD0DFE}"/>
              </a:ext>
            </a:extLst>
          </p:cNvPr>
          <p:cNvSpPr txBox="1"/>
          <p:nvPr/>
        </p:nvSpPr>
        <p:spPr>
          <a:xfrm>
            <a:off x="4634929" y="4170666"/>
            <a:ext cx="4036298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303"/>
            <a:r>
              <a:rPr lang="en-US" sz="3000" dirty="0">
                <a:solidFill>
                  <a:prstClr val="black"/>
                </a:solidFill>
                <a:latin typeface="Calibri"/>
              </a:rPr>
              <a:t>www.riseabovecovid.org</a:t>
            </a:r>
          </a:p>
        </p:txBody>
      </p:sp>
    </p:spTree>
    <p:extLst>
      <p:ext uri="{BB962C8B-B14F-4D97-AF65-F5344CB8AC3E}">
        <p14:creationId xmlns:p14="http://schemas.microsoft.com/office/powerpoint/2010/main" val="3162972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F06A87-7DF4-394F-BFB8-BA69C6C31956}"/>
              </a:ext>
            </a:extLst>
          </p:cNvPr>
          <p:cNvSpPr txBox="1"/>
          <p:nvPr/>
        </p:nvSpPr>
        <p:spPr>
          <a:xfrm>
            <a:off x="1932676" y="1594767"/>
            <a:ext cx="2720381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Protocol Chair: 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Davey Smith, MD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Protocol Vice Chairs:	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Rachel Bender, MD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Kara Chew, MD, MS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Eric </a:t>
            </a:r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Daar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, MD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William Fischer, MD</a:t>
            </a:r>
          </a:p>
          <a:p>
            <a:pPr defTabSz="685303"/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Babafemi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 Taiwo, MD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David Wohl, MD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DAIDS Clinical Representative: </a:t>
            </a:r>
          </a:p>
          <a:p>
            <a:pPr defTabSz="685303"/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Arzhang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 (Cyrus) Javan, MD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Clinical Trials Specialists:	 </a:t>
            </a:r>
          </a:p>
          <a:p>
            <a:pPr defTabSz="685303"/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Jhoanna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 </a:t>
            </a:r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Roa</a:t>
            </a:r>
            <a:endParaRPr lang="en-US" sz="1350" dirty="0">
              <a:solidFill>
                <a:srgbClr val="183136"/>
              </a:solidFill>
              <a:latin typeface="Lato Medium" panose="020F0502020204030203" pitchFamily="34" charset="77"/>
            </a:endParaRP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Lara </a:t>
            </a:r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Hosey</a:t>
            </a:r>
            <a:endParaRPr lang="en-US" sz="1350" dirty="0">
              <a:solidFill>
                <a:srgbClr val="183136"/>
              </a:solidFill>
              <a:latin typeface="Lato Medium" panose="020F0502020204030203" pitchFamily="34" charset="77"/>
            </a:endParaRP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Community Representative: 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Jan </a:t>
            </a:r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Kosmyna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, MIS, RN, CCRP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7D4B3-5D09-5144-9101-56777172F525}"/>
              </a:ext>
            </a:extLst>
          </p:cNvPr>
          <p:cNvSpPr txBox="1"/>
          <p:nvPr/>
        </p:nvSpPr>
        <p:spPr>
          <a:xfrm>
            <a:off x="4967975" y="1594767"/>
            <a:ext cx="272038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Investigators: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Judith Currier, MD, MSc 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Joseph </a:t>
            </a:r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Eron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, MD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Statisticians: 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Michael Hughes, PhD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Carlee Moser, PhD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Justin Ritz, MS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Pharmacologist: 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Courtney Fletcher, PharmD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Virologist: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Jonathan Li, MD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  <a:p>
            <a:pPr defTabSz="685303"/>
            <a:r>
              <a:rPr lang="en-US" sz="1350" b="1" dirty="0">
                <a:solidFill>
                  <a:srgbClr val="183136"/>
                </a:solidFill>
                <a:latin typeface="Lato Black" panose="020F0502020204030203" pitchFamily="34" charset="77"/>
              </a:rPr>
              <a:t>Immunologist:</a:t>
            </a:r>
          </a:p>
          <a:p>
            <a:pPr defTabSz="685303"/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Scott </a:t>
            </a:r>
            <a:r>
              <a:rPr lang="en-US" sz="1350" dirty="0" err="1">
                <a:solidFill>
                  <a:srgbClr val="183136"/>
                </a:solidFill>
                <a:latin typeface="Lato Medium" panose="020F0502020204030203" pitchFamily="34" charset="77"/>
              </a:rPr>
              <a:t>Sieg</a:t>
            </a:r>
            <a:r>
              <a:rPr lang="en-US" sz="1350" dirty="0">
                <a:solidFill>
                  <a:srgbClr val="183136"/>
                </a:solidFill>
                <a:latin typeface="Lato Medium" panose="020F0502020204030203" pitchFamily="34" charset="77"/>
              </a:rPr>
              <a:t>, PhD</a:t>
            </a:r>
          </a:p>
          <a:p>
            <a:pPr defTabSz="685303"/>
            <a:endParaRPr lang="en-US" sz="1350" b="1" dirty="0">
              <a:solidFill>
                <a:srgbClr val="183136"/>
              </a:solidFill>
              <a:latin typeface="Lato Black" panose="020F0502020204030203" pitchFamily="34" charset="77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2C7657C-741C-5947-B6E3-0C81456E6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5078774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AFD1-E118-4B65-8F2D-F5FA7F65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4BB09-3D78-436D-A5CE-E363AC86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9882"/>
            <a:ext cx="8229600" cy="4823012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Victoria Davey</a:t>
            </a:r>
            <a:r>
              <a:rPr lang="en-US" dirty="0"/>
              <a:t>, PhD, MPH – Associate CRADO for Epidemiology and Public Health, VA network lead for ACTIV studies</a:t>
            </a:r>
          </a:p>
          <a:p>
            <a:pPr>
              <a:spcAft>
                <a:spcPts val="600"/>
              </a:spcAft>
            </a:pPr>
            <a:r>
              <a:rPr lang="en-US" b="1" dirty="0"/>
              <a:t>H. Clifford Lane</a:t>
            </a:r>
            <a:r>
              <a:rPr lang="en-US" dirty="0"/>
              <a:t>, MD - NIAID Deputy Director for Clinical Research and Special Projects</a:t>
            </a:r>
          </a:p>
          <a:p>
            <a:pPr>
              <a:spcAft>
                <a:spcPts val="600"/>
              </a:spcAft>
            </a:pPr>
            <a:r>
              <a:rPr lang="en-US" b="1" dirty="0"/>
              <a:t>Janet Woodcock</a:t>
            </a:r>
            <a:r>
              <a:rPr lang="en-US" dirty="0"/>
              <a:t>, MD – Therapeutics Lead, Operation Warp Speed and Director of the Center for Drug Evaluation and Research (CDER) at the Food and Drug Administration (FDA)</a:t>
            </a:r>
          </a:p>
          <a:p>
            <a:pPr>
              <a:spcAft>
                <a:spcPts val="600"/>
              </a:spcAft>
            </a:pPr>
            <a:r>
              <a:rPr lang="en-US" b="1" dirty="0"/>
              <a:t>David (Davey) M. Smith</a:t>
            </a:r>
            <a:r>
              <a:rPr lang="en-US" dirty="0"/>
              <a:t>, MD, MAS, FACP, FIDSA – VA San Diego and Chief, Division of Infectious Diseases and Global Public Health, Professor of Medicine, University of California San Diego</a:t>
            </a:r>
          </a:p>
          <a:p>
            <a:pPr>
              <a:spcAft>
                <a:spcPts val="600"/>
              </a:spcAft>
            </a:pPr>
            <a:r>
              <a:rPr lang="en-US" b="1" dirty="0"/>
              <a:t>Donna Kostandy</a:t>
            </a:r>
            <a:r>
              <a:rPr lang="en-US" dirty="0"/>
              <a:t> – Associate Director, Strategic Site Collaborations, PPD</a:t>
            </a:r>
          </a:p>
          <a:p>
            <a:pPr>
              <a:spcAft>
                <a:spcPts val="600"/>
              </a:spcAft>
            </a:pPr>
            <a:r>
              <a:rPr lang="en-US" b="1" dirty="0"/>
              <a:t>Cristin Harrington </a:t>
            </a:r>
            <a:r>
              <a:rPr lang="en-US" dirty="0"/>
              <a:t>– Deputy Director, Perry Point Cooperative Studies Program Coordinating Center (CSPCC), and Coordinator, INSIGHT VA CSP Site Coordinating Center (VA CSP SCC)</a:t>
            </a:r>
          </a:p>
          <a:p>
            <a:pPr>
              <a:spcAft>
                <a:spcPts val="600"/>
              </a:spcAft>
            </a:pPr>
            <a:r>
              <a:rPr lang="en-US" b="1" dirty="0"/>
              <a:t>Rhonda Henry</a:t>
            </a:r>
            <a:r>
              <a:rPr lang="en-US" dirty="0"/>
              <a:t> – Vice President, Patient Centered Trials, PPD</a:t>
            </a:r>
          </a:p>
        </p:txBody>
      </p:sp>
    </p:spTree>
    <p:extLst>
      <p:ext uri="{BB962C8B-B14F-4D97-AF65-F5344CB8AC3E}">
        <p14:creationId xmlns:p14="http://schemas.microsoft.com/office/powerpoint/2010/main" val="4173280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168FE0-40D6-524F-AC45-267B491C43F8}"/>
              </a:ext>
            </a:extLst>
          </p:cNvPr>
          <p:cNvSpPr/>
          <p:nvPr/>
        </p:nvSpPr>
        <p:spPr>
          <a:xfrm>
            <a:off x="4990245" y="1356472"/>
            <a:ext cx="2682095" cy="4145055"/>
          </a:xfrm>
          <a:prstGeom prst="rect">
            <a:avLst/>
          </a:prstGeom>
          <a:solidFill>
            <a:srgbClr val="183136"/>
          </a:solidFill>
          <a:ln w="127000">
            <a:solidFill>
              <a:srgbClr val="183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3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497A3-C195-4348-85CD-3A82A1589652}"/>
              </a:ext>
            </a:extLst>
          </p:cNvPr>
          <p:cNvSpPr/>
          <p:nvPr/>
        </p:nvSpPr>
        <p:spPr>
          <a:xfrm>
            <a:off x="1846997" y="1356472"/>
            <a:ext cx="2682095" cy="4145055"/>
          </a:xfrm>
          <a:prstGeom prst="rect">
            <a:avLst/>
          </a:prstGeom>
          <a:solidFill>
            <a:srgbClr val="183136"/>
          </a:solidFill>
          <a:ln w="127000">
            <a:solidFill>
              <a:srgbClr val="183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3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B3B29-B3BA-8247-A2A1-F82BE28D66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98" y="1356472"/>
            <a:ext cx="2682094" cy="4145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08D6C-50AB-6544-83DC-6517952C9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45" y="1356472"/>
            <a:ext cx="2682095" cy="414505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52D0CA9-B92A-F848-A572-35B70B82C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5078774"/>
            <a:ext cx="519098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32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19B30-86A0-441C-A472-5BE5C60E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245431"/>
            <a:ext cx="8312727" cy="4675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BE562E-990C-4470-9672-EEC8D60F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274638"/>
            <a:ext cx="8704728" cy="773941"/>
          </a:xfrm>
        </p:spPr>
        <p:txBody>
          <a:bodyPr>
            <a:normAutofit fontScale="90000"/>
          </a:bodyPr>
          <a:lstStyle/>
          <a:p>
            <a:r>
              <a:rPr lang="en-US" dirty="0"/>
              <a:t>ACTIV-2:  REQUIREMENTS FOR REGISTRATION/ACTIVATION</a:t>
            </a:r>
          </a:p>
        </p:txBody>
      </p:sp>
    </p:spTree>
    <p:extLst>
      <p:ext uri="{BB962C8B-B14F-4D97-AF65-F5344CB8AC3E}">
        <p14:creationId xmlns:p14="http://schemas.microsoft.com/office/powerpoint/2010/main" val="2789856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562E-990C-4470-9672-EEC8D60F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274638"/>
            <a:ext cx="8704728" cy="773941"/>
          </a:xfrm>
        </p:spPr>
        <p:txBody>
          <a:bodyPr>
            <a:normAutofit fontScale="90000"/>
          </a:bodyPr>
          <a:lstStyle/>
          <a:p>
            <a:r>
              <a:rPr lang="en-US" dirty="0"/>
              <a:t>ACTIV-2:  REQUIREMENTS FOR REGISTRATION/ACTIVATION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AC700-BC31-4A5C-BE75-AD43483C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120"/>
            <a:ext cx="8229600" cy="493776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2600" b="1" dirty="0"/>
              <a:t>What happens once my site asks to participate?  </a:t>
            </a:r>
          </a:p>
          <a:p>
            <a:endParaRPr lang="en-US" sz="2600" b="1" dirty="0"/>
          </a:p>
          <a:p>
            <a:pPr lvl="0"/>
            <a:r>
              <a:rPr lang="en-US" sz="2600" b="1" dirty="0"/>
              <a:t>How long does it take to register?</a:t>
            </a:r>
          </a:p>
          <a:p>
            <a:endParaRPr lang="en-US" sz="2600" b="1" dirty="0"/>
          </a:p>
          <a:p>
            <a:pPr lvl="0"/>
            <a:r>
              <a:rPr lang="en-US" sz="2600" b="1" dirty="0"/>
              <a:t>What are the steps to registration on the part of my site?  </a:t>
            </a:r>
          </a:p>
          <a:p>
            <a:pPr marL="0" indent="0">
              <a:buNone/>
            </a:pPr>
            <a:endParaRPr lang="en-US" sz="2600" b="1" dirty="0"/>
          </a:p>
          <a:p>
            <a:pPr lvl="0"/>
            <a:r>
              <a:rPr lang="en-US" sz="2600" b="1" dirty="0"/>
              <a:t>Who is my primary point of contact once the trial is enrolling at my site?</a:t>
            </a:r>
          </a:p>
          <a:p>
            <a:endParaRPr lang="en-US" sz="2600" b="1" dirty="0"/>
          </a:p>
          <a:p>
            <a:pPr lvl="0"/>
            <a:r>
              <a:rPr lang="en-US" sz="2600" b="1" dirty="0"/>
              <a:t>Is there a website or other means to track registrations and enrollments? </a:t>
            </a:r>
          </a:p>
          <a:p>
            <a:endParaRPr lang="en-US" sz="2600" b="1" dirty="0"/>
          </a:p>
          <a:p>
            <a:pPr lvl="0"/>
            <a:r>
              <a:rPr lang="en-US" sz="2600" b="1" dirty="0"/>
              <a:t>Who will do the monitoring? </a:t>
            </a:r>
          </a:p>
          <a:p>
            <a:endParaRPr lang="en-US" sz="2600" b="1" dirty="0"/>
          </a:p>
          <a:p>
            <a:pPr lvl="0"/>
            <a:r>
              <a:rPr lang="en-US" sz="2600" b="1" dirty="0"/>
              <a:t>Will I be invited to investigator calls?  study coordinator calls? </a:t>
            </a:r>
          </a:p>
          <a:p>
            <a:endParaRPr lang="en-US" sz="2600" b="1" dirty="0"/>
          </a:p>
          <a:p>
            <a:pPr lvl="0"/>
            <a:r>
              <a:rPr lang="en-US" sz="2600" b="1" dirty="0"/>
              <a:t>Will I be invited to co-author papers?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01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562E-990C-4470-9672-EEC8D60F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10" y="252604"/>
            <a:ext cx="8704728" cy="773941"/>
          </a:xfrm>
        </p:spPr>
        <p:txBody>
          <a:bodyPr>
            <a:normAutofit/>
          </a:bodyPr>
          <a:lstStyle/>
          <a:p>
            <a:r>
              <a:rPr lang="en-US" dirty="0"/>
              <a:t>ACTIV-2:  REGISTRATION/ACTIVATION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7128A30-C554-41B4-8E33-0EB7920CC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6E76F08-9C6F-4720-9896-2EBB4540B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854" y="1357539"/>
            <a:ext cx="8568134" cy="42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3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61D2E09-F2BA-4B80-B6E3-8FB84305899B}"/>
              </a:ext>
            </a:extLst>
          </p:cNvPr>
          <p:cNvSpPr txBox="1">
            <a:spLocks/>
          </p:cNvSpPr>
          <p:nvPr/>
        </p:nvSpPr>
        <p:spPr>
          <a:xfrm>
            <a:off x="4816291" y="1024099"/>
            <a:ext cx="3574748" cy="10905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50"/>
              </a:spcAft>
              <a:defRPr/>
            </a:pPr>
            <a:endParaRPr lang="en-US" sz="2700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EC37BB9-DBDC-4195-BDA1-4269F6B81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64" y="1987590"/>
            <a:ext cx="8104444" cy="4112421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hlinkClick r:id="rId3"/>
              </a:rPr>
              <a:t>Preliminary Information Security Officer/Privacy Officer review required prior to commercial IRB submission</a:t>
            </a:r>
            <a:r>
              <a:rPr lang="en-US" b="1" dirty="0"/>
              <a:t>  (link for more details).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Centralized Information Security Review by Research Support Division</a:t>
            </a:r>
          </a:p>
          <a:p>
            <a:r>
              <a:rPr lang="en-US" dirty="0">
                <a:solidFill>
                  <a:srgbClr val="000000"/>
                </a:solidFill>
              </a:rPr>
              <a:t>Satisfies the preliminary ISO review</a:t>
            </a:r>
          </a:p>
          <a:p>
            <a:r>
              <a:rPr lang="en-US" dirty="0">
                <a:solidFill>
                  <a:srgbClr val="000000"/>
                </a:solidFill>
              </a:rPr>
              <a:t>VA CSP Perry Point will collect &amp; submit to RSD for review  </a:t>
            </a:r>
          </a:p>
          <a:p>
            <a:r>
              <a:rPr lang="en-US" dirty="0">
                <a:solidFill>
                  <a:srgbClr val="000000"/>
                </a:solidFill>
              </a:rPr>
              <a:t>RSD executes central review, issues report for VAMCs</a:t>
            </a:r>
          </a:p>
          <a:p>
            <a:pPr marL="457200" lvl="1" indent="0">
              <a:buNone/>
            </a:pPr>
            <a:endParaRPr lang="en-US" sz="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/>
              <a:t>Final ISO/PO approvals by sites are needed to ensure safe handling and storage of Veteran data.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13B8B-3F79-49FB-A969-03564E8D3835}"/>
              </a:ext>
            </a:extLst>
          </p:cNvPr>
          <p:cNvSpPr txBox="1"/>
          <p:nvPr/>
        </p:nvSpPr>
        <p:spPr>
          <a:xfrm>
            <a:off x="253745" y="496917"/>
            <a:ext cx="830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ACTIV-2: INFORMATION SECURITY &amp; PRIVACY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8AA75-D026-4CA8-BC43-3369B8D5D6F9}"/>
              </a:ext>
            </a:extLst>
          </p:cNvPr>
          <p:cNvSpPr txBox="1"/>
          <p:nvPr/>
        </p:nvSpPr>
        <p:spPr>
          <a:xfrm>
            <a:off x="253746" y="1247155"/>
            <a:ext cx="858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Required Reviews/Approvals of Platforms</a:t>
            </a:r>
          </a:p>
        </p:txBody>
      </p:sp>
    </p:spTree>
    <p:extLst>
      <p:ext uri="{BB962C8B-B14F-4D97-AF65-F5344CB8AC3E}">
        <p14:creationId xmlns:p14="http://schemas.microsoft.com/office/powerpoint/2010/main" val="3368887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61D2E09-F2BA-4B80-B6E3-8FB84305899B}"/>
              </a:ext>
            </a:extLst>
          </p:cNvPr>
          <p:cNvSpPr txBox="1">
            <a:spLocks/>
          </p:cNvSpPr>
          <p:nvPr/>
        </p:nvSpPr>
        <p:spPr>
          <a:xfrm>
            <a:off x="4816291" y="1024099"/>
            <a:ext cx="3574748" cy="10905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50"/>
              </a:spcAft>
              <a:defRPr/>
            </a:pPr>
            <a:endParaRPr lang="en-US" sz="2700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EC37BB9-DBDC-4195-BDA1-4269F6B81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61" y="1372789"/>
            <a:ext cx="7924874" cy="475010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Advarra is the Commercial single IRB (sIRB)</a:t>
            </a:r>
          </a:p>
          <a:p>
            <a:r>
              <a:rPr lang="en-US" sz="1800" dirty="0">
                <a:sym typeface="Symbol" panose="05050102010706020507" pitchFamily="18" charset="2"/>
              </a:rPr>
              <a:t>**No local IRB review needed**</a:t>
            </a:r>
            <a:endParaRPr lang="en-US" sz="1800" dirty="0"/>
          </a:p>
          <a:p>
            <a:r>
              <a:rPr lang="en-US" sz="1800" dirty="0">
                <a:solidFill>
                  <a:srgbClr val="000000"/>
                </a:solidFill>
              </a:rPr>
              <a:t>Requires site reliance agreement with Advarra; wise to develop local SOPs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Advarra must be included on site’s FWA</a:t>
            </a:r>
          </a:p>
          <a:p>
            <a:r>
              <a:rPr lang="en-US" sz="1800" dirty="0">
                <a:solidFill>
                  <a:srgbClr val="000000"/>
                </a:solidFill>
              </a:rPr>
              <a:t>Help is available from the ORD Office of Research Policy, Protections &amp; Education; Contact </a:t>
            </a:r>
            <a:r>
              <a:rPr lang="en-US" sz="1800" dirty="0">
                <a:solidFill>
                  <a:srgbClr val="000000"/>
                </a:solidFill>
                <a:hlinkClick r:id="rId3"/>
              </a:rPr>
              <a:t>IRBRelianceandSIRBExceptions@va.gov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Template VA adapted informed consents provided</a:t>
            </a:r>
          </a:p>
          <a:p>
            <a:r>
              <a:rPr lang="en-US" sz="1800" dirty="0" err="1">
                <a:solidFill>
                  <a:srgbClr val="000000"/>
                </a:solidFill>
              </a:rPr>
              <a:t>Advarra</a:t>
            </a:r>
            <a:r>
              <a:rPr lang="en-US" sz="1800" dirty="0">
                <a:solidFill>
                  <a:srgbClr val="000000"/>
                </a:solidFill>
              </a:rPr>
              <a:t> average approval time </a:t>
            </a:r>
            <a:r>
              <a:rPr lang="en-US" sz="1800" dirty="0">
                <a:solidFill>
                  <a:srgbClr val="000000"/>
                </a:solidFill>
                <a:sym typeface="Symbol" panose="05050102010706020507" pitchFamily="18" charset="2"/>
              </a:rPr>
              <a:t> 3-5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13B8B-3F79-49FB-A969-03564E8D3835}"/>
              </a:ext>
            </a:extLst>
          </p:cNvPr>
          <p:cNvSpPr txBox="1"/>
          <p:nvPr/>
        </p:nvSpPr>
        <p:spPr>
          <a:xfrm>
            <a:off x="269788" y="485569"/>
            <a:ext cx="5304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ACTIV-2: REQUIRED REVIEWS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AEC37BB9-DBDC-4195-BDA1-4269F6B8128F}"/>
              </a:ext>
            </a:extLst>
          </p:cNvPr>
          <p:cNvSpPr txBox="1">
            <a:spLocks/>
          </p:cNvSpPr>
          <p:nvPr/>
        </p:nvSpPr>
        <p:spPr>
          <a:xfrm>
            <a:off x="752960" y="4172111"/>
            <a:ext cx="7745581" cy="229947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000000"/>
                </a:solidFill>
              </a:rPr>
              <a:t>Local R&amp;DC Review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Ensure R&amp;DCs’ SOPs allow for ad hoc reviews 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Prepare your R&amp;DC for the fast-paced registration requirements for this prioritized critical trial</a:t>
            </a:r>
          </a:p>
          <a:p>
            <a:r>
              <a:rPr lang="en-US" sz="1800" dirty="0">
                <a:solidFill>
                  <a:srgbClr val="000000"/>
                </a:solidFill>
              </a:rPr>
              <a:t>Identify rate-limiting factors and discuss these with your ACTIV-2 registration team.</a:t>
            </a:r>
          </a:p>
          <a:p>
            <a:pPr marL="0" indent="0">
              <a:buFont typeface="Arial"/>
              <a:buNone/>
            </a:pP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73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19B30-86A0-441C-A472-5BE5C60E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245431"/>
            <a:ext cx="8312727" cy="46759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65A912-9992-4E55-97E0-490F5647CD10}"/>
              </a:ext>
            </a:extLst>
          </p:cNvPr>
          <p:cNvSpPr txBox="1">
            <a:spLocks/>
          </p:cNvSpPr>
          <p:nvPr/>
        </p:nvSpPr>
        <p:spPr>
          <a:xfrm>
            <a:off x="248653" y="408978"/>
            <a:ext cx="8229600" cy="551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Georgia"/>
              </a:defRPr>
            </a:lvl1pPr>
          </a:lstStyle>
          <a:p>
            <a:r>
              <a:rPr lang="en-US" dirty="0"/>
              <a:t>PHARMACY REQUIREMENTS</a:t>
            </a:r>
          </a:p>
        </p:txBody>
      </p:sp>
    </p:spTree>
    <p:extLst>
      <p:ext uri="{BB962C8B-B14F-4D97-AF65-F5344CB8AC3E}">
        <p14:creationId xmlns:p14="http://schemas.microsoft.com/office/powerpoint/2010/main" val="1022991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E0AC-F375-42D2-8607-70CE04A2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63" y="483022"/>
            <a:ext cx="8229600" cy="503147"/>
          </a:xfrm>
        </p:spPr>
        <p:txBody>
          <a:bodyPr>
            <a:noAutofit/>
          </a:bodyPr>
          <a:lstStyle/>
          <a:p>
            <a:r>
              <a:rPr lang="en-US" dirty="0"/>
              <a:t>PHARMACY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AF034-FAB5-4D92-93C7-580886C60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2759"/>
            <a:ext cx="8229600" cy="45153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Pharmacy / Pharmacy Staff Credentials:</a:t>
            </a:r>
          </a:p>
          <a:p>
            <a:pPr lvl="1"/>
            <a:r>
              <a:rPr lang="en-US" dirty="0"/>
              <a:t>Licensed Pharmacist </a:t>
            </a:r>
          </a:p>
          <a:p>
            <a:pPr lvl="1"/>
            <a:r>
              <a:rPr lang="en-US" dirty="0"/>
              <a:t>Back up pharmacist is recommended </a:t>
            </a:r>
          </a:p>
          <a:p>
            <a:pPr lvl="0"/>
            <a:r>
              <a:rPr lang="en-US" dirty="0"/>
              <a:t>Acceptable equipment for the IP: </a:t>
            </a:r>
          </a:p>
          <a:p>
            <a:pPr lvl="1"/>
            <a:r>
              <a:rPr lang="en-US" dirty="0"/>
              <a:t>Functional pharmacy sink, refrigerated storage, freezer storage, temperature monitoring system with back-up, alarm system for notification to authorized personnel of temperature deviations/excursions in place</a:t>
            </a:r>
          </a:p>
          <a:p>
            <a:r>
              <a:rPr lang="en-US" dirty="0"/>
              <a:t>Prep of IP Space Requirements:</a:t>
            </a:r>
          </a:p>
          <a:p>
            <a:pPr lvl="1"/>
            <a:r>
              <a:rPr lang="en-US" dirty="0"/>
              <a:t>Dedicated Pharmacy </a:t>
            </a:r>
          </a:p>
          <a:p>
            <a:pPr lvl="1"/>
            <a:r>
              <a:rPr lang="en-US" dirty="0"/>
              <a:t>Prep room -USP 797 (per protocol) </a:t>
            </a:r>
          </a:p>
          <a:p>
            <a:pPr lvl="1"/>
            <a:r>
              <a:rPr lang="en-US" dirty="0"/>
              <a:t>BSC protocol requirement  </a:t>
            </a:r>
          </a:p>
          <a:p>
            <a:pPr lvl="2"/>
            <a:r>
              <a:rPr lang="en-US" dirty="0"/>
              <a:t>If a biosafety cabinet or isolator is not available, a laminar flow hood may be used.   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66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19B30-86A0-441C-A472-5BE5C60E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245431"/>
            <a:ext cx="8312727" cy="46759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229F5D-5053-495B-88FC-98F5EA788515}"/>
              </a:ext>
            </a:extLst>
          </p:cNvPr>
          <p:cNvSpPr txBox="1">
            <a:spLocks/>
          </p:cNvSpPr>
          <p:nvPr/>
        </p:nvSpPr>
        <p:spPr>
          <a:xfrm>
            <a:off x="457200" y="239838"/>
            <a:ext cx="8229600" cy="773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Georgia"/>
              </a:defRPr>
            </a:lvl1pPr>
          </a:lstStyle>
          <a:p>
            <a:r>
              <a:rPr lang="en-US" dirty="0"/>
              <a:t>FUNDING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622640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383F-E2EB-4D23-B0EC-0A77051E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059E-BACA-4845-BE99-D15B850C7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important to understand that funding for this protocol is coming from outside the VA </a:t>
            </a:r>
          </a:p>
          <a:p>
            <a:r>
              <a:rPr lang="en-US" dirty="0"/>
              <a:t>NPCs will need to be responsible for the revenue stream, so sites need to be aware of these requirements for staffing/equipment purposes</a:t>
            </a:r>
          </a:p>
        </p:txBody>
      </p:sp>
    </p:spTree>
    <p:extLst>
      <p:ext uri="{BB962C8B-B14F-4D97-AF65-F5344CB8AC3E}">
        <p14:creationId xmlns:p14="http://schemas.microsoft.com/office/powerpoint/2010/main" val="61693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DED0-3C19-4094-AAE5-B4629825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53" y="345872"/>
            <a:ext cx="8229600" cy="471063"/>
          </a:xfrm>
        </p:spPr>
        <p:txBody>
          <a:bodyPr>
            <a:normAutofit fontScale="90000"/>
          </a:bodyPr>
          <a:lstStyle/>
          <a:p>
            <a:r>
              <a:rPr lang="en-US" cap="all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E3C67-4A65-44BB-ABD9-59DDBE13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6826"/>
            <a:ext cx="8229600" cy="4536091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VA has raised its hand to contribute to national and international studies on COVID-19 since the beginning of the pandemic</a:t>
            </a:r>
          </a:p>
          <a:p>
            <a:pPr>
              <a:spcAft>
                <a:spcPts val="600"/>
              </a:spcAft>
            </a:pPr>
            <a:r>
              <a:rPr lang="en-US" dirty="0"/>
              <a:t>Accelerating COVID-19 Therapeutic Interventions and Vaccines (ACTIV) and Operation Warp Speed (OWS) are U.S. government initiatives to enable development of diagnostics, therapeutics, and vaccines</a:t>
            </a:r>
          </a:p>
          <a:p>
            <a:pPr>
              <a:spcAft>
                <a:spcPts val="600"/>
              </a:spcAft>
            </a:pPr>
            <a:r>
              <a:rPr lang="en-US" dirty="0"/>
              <a:t>Getting OWS/ACTIV protocols launched at VA sites is the highest priority in ORD’s COVID-19 portfolio</a:t>
            </a:r>
          </a:p>
          <a:p>
            <a:pPr>
              <a:spcAft>
                <a:spcPts val="600"/>
              </a:spcAft>
            </a:pPr>
            <a:r>
              <a:rPr lang="en-US" dirty="0"/>
              <a:t>Providing veterans with access to OWS/ACTIV clinical trials is a goal of our VHA Executive in Charge, Dr. Richard Stone</a:t>
            </a:r>
          </a:p>
          <a:p>
            <a:pPr>
              <a:spcAft>
                <a:spcPts val="600"/>
              </a:spcAft>
            </a:pPr>
            <a:r>
              <a:rPr lang="en-US" dirty="0"/>
              <a:t>“..our clinical research capabilities and experience make us a premier environment for conducting these important studies” </a:t>
            </a:r>
            <a:r>
              <a:rPr lang="en-US" sz="1700" dirty="0"/>
              <a:t>(Richard Stone, VHA USH Announcements, emailed 8/19/20)</a:t>
            </a: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87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F552F3-A419-4C78-92B5-B4AABD08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LESSONS LEARNED &amp; TIPS FOR WARP SPEED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EDC2C-3DEE-4401-A536-FCC08389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692" y="1221742"/>
            <a:ext cx="4168049" cy="5486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Create a Project Plan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Communicate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Designate Personnel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ID the Order of Operations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Anticipate Hurdles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Sound the Alarm—ASK FOR HELP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“Measure Twice, Cut Once”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Attend Calls &amp; Meetings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Embrace Efficiencies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Think Outside the Box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Delegate a POC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cs typeface="+mn-cs"/>
              </a:rPr>
              <a:t>Be Flexible</a:t>
            </a:r>
            <a:br>
              <a:rPr lang="en-US" sz="2100" dirty="0">
                <a:solidFill>
                  <a:srgbClr val="000000"/>
                </a:solidFill>
                <a:cs typeface="+mn-cs"/>
              </a:rPr>
            </a:br>
            <a:endParaRPr lang="en-US" sz="2100" dirty="0">
              <a:solidFill>
                <a:srgbClr val="000000"/>
              </a:solidFill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125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19B30-86A0-441C-A472-5BE5C60E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245431"/>
            <a:ext cx="8312727" cy="46759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872C4F-6558-4402-AC6E-B6F1EA56E597}"/>
              </a:ext>
            </a:extLst>
          </p:cNvPr>
          <p:cNvSpPr txBox="1">
            <a:spLocks/>
          </p:cNvSpPr>
          <p:nvPr/>
        </p:nvSpPr>
        <p:spPr>
          <a:xfrm>
            <a:off x="259976" y="360218"/>
            <a:ext cx="8624047" cy="6844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Georgia"/>
              </a:defRPr>
            </a:lvl1pPr>
          </a:lstStyle>
          <a:p>
            <a:r>
              <a:rPr lang="en-US" dirty="0"/>
              <a:t>HELP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147285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872C4F-6558-4402-AC6E-B6F1EA56E597}"/>
              </a:ext>
            </a:extLst>
          </p:cNvPr>
          <p:cNvSpPr txBox="1">
            <a:spLocks/>
          </p:cNvSpPr>
          <p:nvPr/>
        </p:nvSpPr>
        <p:spPr>
          <a:xfrm>
            <a:off x="259976" y="360218"/>
            <a:ext cx="8624047" cy="6844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Georgia"/>
              </a:defRPr>
            </a:lvl1pPr>
          </a:lstStyle>
          <a:p>
            <a:r>
              <a:rPr lang="en-US" dirty="0"/>
              <a:t>HELP AND RESOURCES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CD5803-F71F-4F48-B34D-4662D9CF47CB}"/>
              </a:ext>
            </a:extLst>
          </p:cNvPr>
          <p:cNvSpPr/>
          <p:nvPr/>
        </p:nvSpPr>
        <p:spPr>
          <a:xfrm>
            <a:off x="259977" y="1389611"/>
            <a:ext cx="8624046" cy="491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 (tents/pods)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hlinkClick r:id="rId3"/>
              </a:rPr>
              <a:t>DaidscrssFacilityRequestactiv2a5401@ppdi.com</a:t>
            </a:r>
            <a:r>
              <a:rPr lang="en-US" sz="2400" dirty="0"/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Equipment/Supplies/Short term staffing needs/Laboratory Diagnostics (POC)</a:t>
            </a:r>
          </a:p>
          <a:p>
            <a:pPr marL="628650" lvl="1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hlinkClick r:id="rId4"/>
              </a:rPr>
              <a:t>  ACTIV2EquipmentRequest.sm@ppdi.com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 Transportation 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Ride Health Ryan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Boulier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ryan@ridehealth.com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Health</a:t>
            </a:r>
          </a:p>
          <a:p>
            <a:pPr marL="628650" lvl="1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Cindy Wood (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cindy.wood@patientprimary.com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 startAt="6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Advertising Campaign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dirty="0"/>
              <a:t>PPD Clinical Team managers at (</a:t>
            </a:r>
            <a:r>
              <a:rPr lang="en-US" sz="2400" u="sng" dirty="0">
                <a:hlinkClick r:id="rId7"/>
              </a:rPr>
              <a:t>daidscrssclinicalactiv2a5401@ppdi.com</a:t>
            </a:r>
            <a:r>
              <a:rPr lang="en-US" sz="2400" u="sng" dirty="0"/>
              <a:t>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96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8E60-FDFC-4BAE-8997-FC45C53C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2" y="344905"/>
            <a:ext cx="8624047" cy="511168"/>
          </a:xfrm>
        </p:spPr>
        <p:txBody>
          <a:bodyPr>
            <a:normAutofit fontScale="90000"/>
          </a:bodyPr>
          <a:lstStyle/>
          <a:p>
            <a:r>
              <a:rPr lang="en-US" dirty="0"/>
              <a:t>HELP AND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95556-1F53-41DB-84EF-CF2D4A9A6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3" y="1676450"/>
            <a:ext cx="8794376" cy="41905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Any questions may go to Leslie Smith, Director Project Delivery (</a:t>
            </a:r>
            <a:r>
              <a:rPr lang="en-US" dirty="0">
                <a:hlinkClick r:id="rId3"/>
              </a:rPr>
              <a:t>leslie.smith@ppdi.com</a:t>
            </a:r>
            <a:r>
              <a:rPr lang="en-US" dirty="0"/>
              <a:t>)</a:t>
            </a:r>
          </a:p>
          <a:p>
            <a:r>
              <a:rPr lang="en-US" dirty="0"/>
              <a:t>In addition:</a:t>
            </a:r>
          </a:p>
          <a:p>
            <a:pPr lvl="1"/>
            <a:r>
              <a:rPr lang="en-US" dirty="0"/>
              <a:t>Medical management questions, investigational drug/study drug use questions, SAE questions and reports may go to Dr. John Sanders, PPD Medical Monitor (</a:t>
            </a:r>
            <a:r>
              <a:rPr lang="en-US" dirty="0">
                <a:hlinkClick r:id="rId4"/>
              </a:rPr>
              <a:t>John.Sanders2@ppdi.com</a:t>
            </a:r>
            <a:r>
              <a:rPr lang="en-US" dirty="0"/>
              <a:t>) and PPD PVG Sara Cunningham, Lead Medical Project Coordinator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  <a:hlinkClick r:id="rId5"/>
              </a:rPr>
              <a:t>Sara.Cunningham@ppdi.com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US" dirty="0"/>
              <a:t>Site funding questions to concierge CRA assigned to your site</a:t>
            </a:r>
          </a:p>
          <a:p>
            <a:pPr lvl="1"/>
            <a:r>
              <a:rPr lang="en-US" dirty="0"/>
              <a:t>Pharmacy questions to Unblinded Clinical Team Karen </a:t>
            </a:r>
            <a:r>
              <a:rPr lang="en-US" dirty="0" err="1"/>
              <a:t>Hufham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Karen.Hufham@ppdi.com</a:t>
            </a:r>
            <a:r>
              <a:rPr lang="en-US" dirty="0"/>
              <a:t>)</a:t>
            </a:r>
          </a:p>
          <a:p>
            <a:r>
              <a:rPr lang="en-US" dirty="0"/>
              <a:t>ORD questions—on other ACTIV/OWS studies, policy, local barriers to COVID-19 research—email  </a:t>
            </a:r>
            <a:r>
              <a:rPr lang="en-US" dirty="0">
                <a:hlinkClick r:id="rId7"/>
              </a:rPr>
              <a:t>ORDCOVID19@va.gov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91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8E60-FDFC-4BAE-8997-FC45C53C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2" y="344905"/>
            <a:ext cx="8624047" cy="511168"/>
          </a:xfrm>
        </p:spPr>
        <p:txBody>
          <a:bodyPr>
            <a:normAutofit fontScale="90000"/>
          </a:bodyPr>
          <a:lstStyle/>
          <a:p>
            <a:r>
              <a:rPr lang="en-US" dirty="0"/>
              <a:t>HELP AND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95556-1F53-41DB-84EF-CF2D4A9A6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3" y="1676450"/>
            <a:ext cx="8794376" cy="419051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Interest in Participation:  Contact: </a:t>
            </a:r>
            <a:r>
              <a:rPr lang="en-US" dirty="0">
                <a:hlinkClick r:id="rId3"/>
              </a:rPr>
              <a:t>Donna.Kostandy@ppd.com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ORD questions—on other ACTIV/OWS studies, policy, local barriers to COVID-19 research—email  </a:t>
            </a:r>
            <a:r>
              <a:rPr lang="en-US" dirty="0">
                <a:hlinkClick r:id="rId4"/>
              </a:rPr>
              <a:t>ORDCOVID19@va.gov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22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5D82-ACD2-45F3-B92C-C9BB6314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2" y="281933"/>
            <a:ext cx="8229600" cy="48710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E70BA-A8CD-4D40-B84E-7060736F49B9}"/>
              </a:ext>
            </a:extLst>
          </p:cNvPr>
          <p:cNvSpPr/>
          <p:nvPr/>
        </p:nvSpPr>
        <p:spPr>
          <a:xfrm>
            <a:off x="1559858" y="2178424"/>
            <a:ext cx="7126941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dirty="0"/>
              <a:t>Promise:  	</a:t>
            </a:r>
            <a:r>
              <a:rPr lang="en-US" sz="2000" dirty="0"/>
              <a:t>	perhaps, treatments for COVID-19 </a:t>
            </a:r>
          </a:p>
          <a:p>
            <a:pPr>
              <a:spcAft>
                <a:spcPts val="450"/>
              </a:spcAft>
            </a:pPr>
            <a:r>
              <a:rPr lang="en-US" sz="2000" b="1" dirty="0"/>
              <a:t>Contribution:  </a:t>
            </a:r>
            <a:r>
              <a:rPr lang="en-US" sz="2000" dirty="0"/>
              <a:t>	to the global effort</a:t>
            </a:r>
          </a:p>
          <a:p>
            <a:pPr>
              <a:spcAft>
                <a:spcPts val="450"/>
              </a:spcAft>
            </a:pPr>
            <a:r>
              <a:rPr lang="en-US" sz="2000" b="1" dirty="0"/>
              <a:t>Access:  </a:t>
            </a:r>
            <a:r>
              <a:rPr lang="en-US" sz="2000" dirty="0"/>
              <a:t>			for Veterans</a:t>
            </a:r>
          </a:p>
          <a:p>
            <a:pPr>
              <a:spcAft>
                <a:spcPts val="450"/>
              </a:spcAft>
            </a:pPr>
            <a:r>
              <a:rPr lang="en-US" sz="2000" b="1" dirty="0"/>
              <a:t>Efficiency:  </a:t>
            </a:r>
            <a:r>
              <a:rPr lang="en-US" sz="2000" dirty="0"/>
              <a:t>		multiple investigational agents will be tested</a:t>
            </a:r>
          </a:p>
          <a:p>
            <a:pPr>
              <a:spcAft>
                <a:spcPts val="450"/>
              </a:spcAft>
            </a:pPr>
            <a:r>
              <a:rPr lang="en-US" sz="2000" b="1" dirty="0"/>
              <a:t>Opportunity: </a:t>
            </a:r>
            <a:r>
              <a:rPr lang="en-US" sz="2000" dirty="0"/>
              <a:t>	for VA researchers—publications, access to 						data and biospecimens</a:t>
            </a:r>
          </a:p>
          <a:p>
            <a:pPr>
              <a:spcAft>
                <a:spcPts val="450"/>
              </a:spcAft>
            </a:pPr>
            <a:r>
              <a:rPr lang="en-US" sz="2000" b="1" dirty="0"/>
              <a:t>Capability: </a:t>
            </a:r>
            <a:r>
              <a:rPr lang="en-US" sz="2000" dirty="0"/>
              <a:t>		VA has experience in multicenter clinical 						trials</a:t>
            </a:r>
          </a:p>
          <a:p>
            <a:pPr>
              <a:spcAft>
                <a:spcPts val="450"/>
              </a:spcAft>
            </a:pPr>
            <a:r>
              <a:rPr lang="en-US" sz="2000" b="1" dirty="0"/>
              <a:t>Challenge:</a:t>
            </a:r>
            <a:r>
              <a:rPr lang="en-US" sz="2000" dirty="0"/>
              <a:t>		of a master, adaptive, platform protocol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BA73E-AB8A-4950-A3D2-D8AFED4B5369}"/>
              </a:ext>
            </a:extLst>
          </p:cNvPr>
          <p:cNvSpPr txBox="1"/>
          <p:nvPr/>
        </p:nvSpPr>
        <p:spPr>
          <a:xfrm>
            <a:off x="591671" y="1290336"/>
            <a:ext cx="289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Why ACTIV-2?</a:t>
            </a:r>
          </a:p>
        </p:txBody>
      </p:sp>
    </p:spTree>
    <p:extLst>
      <p:ext uri="{BB962C8B-B14F-4D97-AF65-F5344CB8AC3E}">
        <p14:creationId xmlns:p14="http://schemas.microsoft.com/office/powerpoint/2010/main" val="1326867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16979-F355-46D1-A539-459DA976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73" y="368968"/>
            <a:ext cx="8229600" cy="471063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AND 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FA426F-EEB5-467A-AB6A-CD704162C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0073" y="1591558"/>
            <a:ext cx="4231927" cy="4191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C5B59-D194-4060-A908-D8D7298918F5}"/>
              </a:ext>
            </a:extLst>
          </p:cNvPr>
          <p:cNvSpPr txBox="1"/>
          <p:nvPr/>
        </p:nvSpPr>
        <p:spPr>
          <a:xfrm>
            <a:off x="4911365" y="1591558"/>
            <a:ext cx="35916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 additional information:</a:t>
            </a:r>
          </a:p>
          <a:p>
            <a:endParaRPr lang="en-US" sz="2000" b="1" dirty="0"/>
          </a:p>
          <a:p>
            <a:r>
              <a:rPr lang="en-US" b="1" dirty="0"/>
              <a:t>Email ORD</a:t>
            </a:r>
          </a:p>
          <a:p>
            <a:pPr>
              <a:spcAft>
                <a:spcPts val="1200"/>
              </a:spcAft>
            </a:pPr>
            <a:r>
              <a:rPr lang="en-US" dirty="0">
                <a:hlinkClick r:id="rId5"/>
              </a:rPr>
              <a:t>ORDCOVID19@va.gov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b="1" dirty="0"/>
              <a:t>Website for OWS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https://www.hhs.gov/about/news/2020/06/16/fact-sheet-explaining-operation-warp-speed.html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b="1" dirty="0"/>
              <a:t>Website for ACTIV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https://www.nih.gov/research-training/medical-research-initiatives/activ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426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5E4B-D707-49DF-AF9A-828B91C9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288758"/>
            <a:ext cx="8229600" cy="54325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AVAILABILITY OF RECORDING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E85E4-EDB2-403E-8EA3-2AE902E4DA5B}"/>
              </a:ext>
            </a:extLst>
          </p:cNvPr>
          <p:cNvSpPr/>
          <p:nvPr/>
        </p:nvSpPr>
        <p:spPr>
          <a:xfrm>
            <a:off x="284480" y="1554480"/>
            <a:ext cx="8615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 recording of this session and the associated handouts will be available on ORPP&amp;E’s Education and Training website approximately one-week post-webinar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An archive of all ORPP&amp;E-hosted webinars can be found here:  </a:t>
            </a:r>
            <a:r>
              <a:rPr lang="en-US" sz="2400" dirty="0">
                <a:hlinkClick r:id="rId3"/>
              </a:rPr>
              <a:t>https://www.research.va.gov/programs/orppe/education/webinars/archives.cfm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048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DED0-3C19-4094-AAE5-B4629825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8609"/>
            <a:ext cx="8229600" cy="471063"/>
          </a:xfrm>
        </p:spPr>
        <p:txBody>
          <a:bodyPr>
            <a:normAutofit fontScale="90000"/>
          </a:bodyPr>
          <a:lstStyle/>
          <a:p>
            <a:r>
              <a:rPr lang="en-US" cap="all" dirty="0"/>
              <a:t>WELCOME REMARKS</a:t>
            </a:r>
          </a:p>
        </p:txBody>
      </p:sp>
      <p:pic>
        <p:nvPicPr>
          <p:cNvPr id="2050" name="Picture 2" descr="Photo of Dr. Clifford Lane">
            <a:extLst>
              <a:ext uri="{FF2B5EF4-FFF2-40B4-BE49-F238E27FC236}">
                <a16:creationId xmlns:a16="http://schemas.microsoft.com/office/drawing/2014/main" id="{74A3B148-7DD9-42D5-9F7E-84BEC8A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37" y="1324846"/>
            <a:ext cx="2642062" cy="33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net Woodcock, M.D.; Director, Center for Drug Evaluation and Research; FDA">
            <a:extLst>
              <a:ext uri="{FF2B5EF4-FFF2-40B4-BE49-F238E27FC236}">
                <a16:creationId xmlns:a16="http://schemas.microsoft.com/office/drawing/2014/main" id="{B72302AB-5F84-4F5E-87BB-BC3BBDC9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06" y="1324846"/>
            <a:ext cx="2789848" cy="33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E69F7-A6E4-4F56-ABBC-0FF82B5EFEB3}"/>
              </a:ext>
            </a:extLst>
          </p:cNvPr>
          <p:cNvSpPr txBox="1"/>
          <p:nvPr/>
        </p:nvSpPr>
        <p:spPr>
          <a:xfrm>
            <a:off x="1312680" y="4787742"/>
            <a:ext cx="297299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/>
              <a:t>Janet Woodcock</a:t>
            </a:r>
            <a:r>
              <a:rPr lang="en-US" sz="1600" dirty="0"/>
              <a:t>, MD</a:t>
            </a:r>
          </a:p>
          <a:p>
            <a:pPr algn="ctr">
              <a:spcAft>
                <a:spcPts val="600"/>
              </a:spcAft>
            </a:pPr>
            <a:r>
              <a:rPr lang="en-US" sz="1500" dirty="0"/>
              <a:t> Therapeutics Lead, Operation Warp Speed; Director of the Center for Drug Evaluation and Research (CDER) at the FDA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3D255-2417-4827-A359-E2034A92195F}"/>
              </a:ext>
            </a:extLst>
          </p:cNvPr>
          <p:cNvSpPr txBox="1"/>
          <p:nvPr/>
        </p:nvSpPr>
        <p:spPr>
          <a:xfrm>
            <a:off x="5179575" y="4787742"/>
            <a:ext cx="2616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/>
              <a:t>H. Clifford Lane</a:t>
            </a:r>
            <a:r>
              <a:rPr lang="en-US" sz="1600" dirty="0"/>
              <a:t>, MD </a:t>
            </a:r>
          </a:p>
          <a:p>
            <a:pPr algn="ctr">
              <a:spcAft>
                <a:spcPts val="600"/>
              </a:spcAft>
            </a:pPr>
            <a:r>
              <a:rPr lang="en-US" sz="1500" dirty="0"/>
              <a:t>NIAID Deputy Director for Clinical Research and Special Projects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847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9720-E948-43AF-A01C-B448F382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63" y="319240"/>
            <a:ext cx="8229600" cy="471063"/>
          </a:xfrm>
        </p:spPr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519EB-2EC5-48D1-9A87-B9F138392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9" y="1402130"/>
            <a:ext cx="8229600" cy="4665567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Provide key information about ACTIV-2 and other ACTIV studies available to VAMC sites in fall 2020</a:t>
            </a:r>
          </a:p>
          <a:p>
            <a:pPr>
              <a:spcAft>
                <a:spcPts val="1200"/>
              </a:spcAft>
            </a:pPr>
            <a:r>
              <a:rPr lang="en-US" dirty="0"/>
              <a:t>Describe ACTIV-2:  a key Operation Warp Speed (OWS) initiative, enrolling </a:t>
            </a:r>
            <a:r>
              <a:rPr lang="en-US" b="1" dirty="0"/>
              <a:t>outpatient</a:t>
            </a:r>
            <a:r>
              <a:rPr lang="en-US" dirty="0"/>
              <a:t> COVID-19 participants to assess multiple investigational neutralizing SARS-CoV-2-specific monoclonal antibodies</a:t>
            </a:r>
          </a:p>
          <a:p>
            <a:pPr>
              <a:spcAft>
                <a:spcPts val="1200"/>
              </a:spcAft>
            </a:pPr>
            <a:r>
              <a:rPr lang="en-US" dirty="0"/>
              <a:t>Describe the VA ORD/ OWS/ NIAID collaboration,  structure, governance, and communication processes</a:t>
            </a:r>
          </a:p>
          <a:p>
            <a:pPr>
              <a:spcAft>
                <a:spcPts val="1200"/>
              </a:spcAft>
            </a:pPr>
            <a:r>
              <a:rPr lang="en-US" dirty="0"/>
              <a:t>Describe the objectives, design, methods and endpoints of ACTIV-2</a:t>
            </a:r>
          </a:p>
          <a:p>
            <a:pPr>
              <a:spcAft>
                <a:spcPts val="1200"/>
              </a:spcAft>
            </a:pPr>
            <a:r>
              <a:rPr lang="en-US" dirty="0"/>
              <a:t>Describe the processes for registration and study activation for VAMC sites for ACTIV-2</a:t>
            </a:r>
          </a:p>
          <a:p>
            <a:r>
              <a:rPr lang="en-US" dirty="0"/>
              <a:t>Provide an opportunity for 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2388157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6B77-E04F-4C38-B097-AE246B1A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256674"/>
            <a:ext cx="8229600" cy="511168"/>
          </a:xfrm>
        </p:spPr>
        <p:txBody>
          <a:bodyPr>
            <a:normAutofit fontScale="90000"/>
          </a:bodyPr>
          <a:lstStyle/>
          <a:p>
            <a:r>
              <a:rPr lang="en-US" dirty="0"/>
              <a:t>ACTIV STUDIES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BD1D998-EDC4-4F26-BC50-7E0960833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851872"/>
              </p:ext>
            </p:extLst>
          </p:nvPr>
        </p:nvGraphicFramePr>
        <p:xfrm>
          <a:off x="310099" y="1404111"/>
          <a:ext cx="8523800" cy="4290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950">
                  <a:extLst>
                    <a:ext uri="{9D8B030D-6E8A-4147-A177-3AD203B41FA5}">
                      <a16:colId xmlns:a16="http://schemas.microsoft.com/office/drawing/2014/main" val="3949700860"/>
                    </a:ext>
                  </a:extLst>
                </a:gridCol>
                <a:gridCol w="3342531">
                  <a:extLst>
                    <a:ext uri="{9D8B030D-6E8A-4147-A177-3AD203B41FA5}">
                      <a16:colId xmlns:a16="http://schemas.microsoft.com/office/drawing/2014/main" val="1722335109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1546306225"/>
                    </a:ext>
                  </a:extLst>
                </a:gridCol>
                <a:gridCol w="1480198">
                  <a:extLst>
                    <a:ext uri="{9D8B030D-6E8A-4147-A177-3AD203B41FA5}">
                      <a16:colId xmlns:a16="http://schemas.microsoft.com/office/drawing/2014/main" val="944154188"/>
                    </a:ext>
                  </a:extLst>
                </a:gridCol>
              </a:tblGrid>
              <a:tr h="7151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 Study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 ORD Coordination*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80837660"/>
                  </a:ext>
                </a:extLst>
              </a:tr>
              <a:tr h="7151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ACTIV-1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Phase 3 – Inpatient master protocol to study immune modulators </a:t>
                      </a:r>
                      <a:r>
                        <a:rPr lang="en-US" sz="1200" dirty="0"/>
                        <a:t>in COVID positive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enrolling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177131"/>
                  </a:ext>
                </a:extLst>
              </a:tr>
              <a:tr h="7151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Phase 3 –Outpatient master protocol to study monoclonal antibodies and other therapies in COVID positive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enrolling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253546"/>
                  </a:ext>
                </a:extLst>
              </a:tr>
              <a:tr h="7151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ACTIV-3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Phase 3 –Inpatient master protocol to study monoclonal antibodies and other therapies in COVID positive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enrolling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7485944"/>
                  </a:ext>
                </a:extLst>
              </a:tr>
              <a:tr h="7151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Phase 3 – Master protocol to study antithrombotic therapies in COVID positive patients</a:t>
                      </a:r>
                    </a:p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enrolling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435723"/>
                  </a:ext>
                </a:extLst>
              </a:tr>
              <a:tr h="7151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Phase 2 – Inpatient master protocol to study immune modulators, antivirals, and others for early large effects in COVID positive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development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3850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BBBE4F-31C5-4987-8047-D11D0A3732D1}"/>
              </a:ext>
            </a:extLst>
          </p:cNvPr>
          <p:cNvSpPr txBox="1"/>
          <p:nvPr/>
        </p:nvSpPr>
        <p:spPr>
          <a:xfrm>
            <a:off x="319724" y="5784783"/>
            <a:ext cx="5284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*VA sites may choose to join; ORD support will be limited</a:t>
            </a:r>
          </a:p>
        </p:txBody>
      </p:sp>
    </p:spTree>
    <p:extLst>
      <p:ext uri="{BB962C8B-B14F-4D97-AF65-F5344CB8AC3E}">
        <p14:creationId xmlns:p14="http://schemas.microsoft.com/office/powerpoint/2010/main" val="216057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19B30-86A0-441C-A472-5BE5C60E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245431"/>
            <a:ext cx="8312727" cy="46759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F3B563-8FA0-445D-AF63-942092DA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63" y="319240"/>
            <a:ext cx="8229600" cy="471063"/>
          </a:xfrm>
        </p:spPr>
        <p:txBody>
          <a:bodyPr>
            <a:normAutofit fontScale="90000"/>
          </a:bodyPr>
          <a:lstStyle/>
          <a:p>
            <a:r>
              <a:rPr lang="en-US" dirty="0"/>
              <a:t>ACTIV-2: OVERVIEW – Dr. Davey Smith</a:t>
            </a:r>
          </a:p>
        </p:txBody>
      </p:sp>
    </p:spTree>
    <p:extLst>
      <p:ext uri="{BB962C8B-B14F-4D97-AF65-F5344CB8AC3E}">
        <p14:creationId xmlns:p14="http://schemas.microsoft.com/office/powerpoint/2010/main" val="389274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80F51D-90FF-6747-82CE-363390EB1351}"/>
              </a:ext>
            </a:extLst>
          </p:cNvPr>
          <p:cNvSpPr txBox="1"/>
          <p:nvPr/>
        </p:nvSpPr>
        <p:spPr>
          <a:xfrm>
            <a:off x="3597087" y="4855465"/>
            <a:ext cx="4229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sz="900" dirty="0">
                <a:solidFill>
                  <a:prstClr val="white"/>
                </a:solidFill>
                <a:latin typeface="Lato Medium" panose="020F0502020204030203" pitchFamily="34" charset="77"/>
              </a:rPr>
              <a:t>A Multicenter Trial of the AIDS Clinical Trials Group (ACTG) and the Accelerating COVID-19 Therapeutic Interventions and Vaccines (ACTIV) partnership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77605-5DED-D849-8418-9864F19263A5}"/>
              </a:ext>
            </a:extLst>
          </p:cNvPr>
          <p:cNvSpPr txBox="1"/>
          <p:nvPr/>
        </p:nvSpPr>
        <p:spPr>
          <a:xfrm>
            <a:off x="3597087" y="4004734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/>
            <a:r>
              <a:rPr lang="en-US" b="1" dirty="0">
                <a:solidFill>
                  <a:prstClr val="white"/>
                </a:solidFill>
                <a:latin typeface="Lato Black" panose="020F0502020204030203" pitchFamily="34" charset="77"/>
              </a:rPr>
              <a:t>Adapt Out COVID</a:t>
            </a:r>
          </a:p>
          <a:p>
            <a:pPr defTabSz="685303"/>
            <a:r>
              <a:rPr lang="en-US" b="1" dirty="0">
                <a:solidFill>
                  <a:prstClr val="white"/>
                </a:solidFill>
                <a:latin typeface="Lato Black" panose="020F0502020204030203" pitchFamily="34" charset="77"/>
              </a:rPr>
              <a:t>ACTIV-2 / A5401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87DD721-692E-D545-B0ED-C7C6B209E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68" y="1038563"/>
            <a:ext cx="519098" cy="740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91FA0C-C0BA-6341-B591-4DB428DE1240}"/>
              </a:ext>
            </a:extLst>
          </p:cNvPr>
          <p:cNvSpPr txBox="1"/>
          <p:nvPr/>
        </p:nvSpPr>
        <p:spPr>
          <a:xfrm>
            <a:off x="3597088" y="1688217"/>
            <a:ext cx="4584845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303">
              <a:spcAft>
                <a:spcPts val="1350"/>
              </a:spcAft>
            </a:pPr>
            <a:r>
              <a:rPr lang="en-US" sz="2400" b="1" dirty="0">
                <a:solidFill>
                  <a:prstClr val="white"/>
                </a:solidFill>
                <a:latin typeface="Lato Black" panose="020F0502020204030203" pitchFamily="34" charset="77"/>
              </a:rPr>
              <a:t>Adaptive Platform Treatment Trial for Outpatients with COVID-19</a:t>
            </a:r>
          </a:p>
          <a:p>
            <a:pPr defTabSz="685303">
              <a:spcAft>
                <a:spcPts val="1350"/>
              </a:spcAft>
            </a:pPr>
            <a:r>
              <a:rPr lang="en-US" sz="2400" b="1" dirty="0">
                <a:solidFill>
                  <a:prstClr val="white"/>
                </a:solidFill>
                <a:latin typeface="Lato Black" panose="020F0502020204030203" pitchFamily="34" charset="77"/>
              </a:rPr>
              <a:t>(Outpatient monoclonal antibodies and other therapies)</a:t>
            </a:r>
          </a:p>
        </p:txBody>
      </p:sp>
    </p:spTree>
    <p:extLst>
      <p:ext uri="{BB962C8B-B14F-4D97-AF65-F5344CB8AC3E}">
        <p14:creationId xmlns:p14="http://schemas.microsoft.com/office/powerpoint/2010/main" val="1903628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647F65052A94F808BE8E3E13CF249" ma:contentTypeVersion="12" ma:contentTypeDescription="Create a new document." ma:contentTypeScope="" ma:versionID="e508bf1464f1c7de2af354aa13971f2b">
  <xsd:schema xmlns:xsd="http://www.w3.org/2001/XMLSchema" xmlns:xs="http://www.w3.org/2001/XMLSchema" xmlns:p="http://schemas.microsoft.com/office/2006/metadata/properties" xmlns:ns1="http://schemas.microsoft.com/sharepoint/v3" xmlns:ns2="311d9a9d-8422-4895-a3db-8a48da6381aa" xmlns:ns3="d5f39adf-763b-4236-a750-977e1d19bd29" targetNamespace="http://schemas.microsoft.com/office/2006/metadata/properties" ma:root="true" ma:fieldsID="18c4bc938ea014e577e778e86ed46125" ns1:_="" ns2:_="" ns3:_="">
    <xsd:import namespace="http://schemas.microsoft.com/sharepoint/v3"/>
    <xsd:import namespace="311d9a9d-8422-4895-a3db-8a48da6381aa"/>
    <xsd:import namespace="d5f39adf-763b-4236-a750-977e1d19bd2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d9a9d-8422-4895-a3db-8a48da6381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39adf-763b-4236-a750-977e1d19bd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037A07-E57F-4479-B28F-D669269F5F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DD870B-BF3C-4C38-84F8-ABC6F02ED01B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d5f39adf-763b-4236-a750-977e1d19bd29"/>
    <ds:schemaRef ds:uri="http://purl.org/dc/dcmitype/"/>
    <ds:schemaRef ds:uri="311d9a9d-8422-4895-a3db-8a48da6381aa"/>
    <ds:schemaRef ds:uri="http://schemas.microsoft.com/sharepoint/v3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FDD653D-068D-4981-A4D1-B9664E3B0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1d9a9d-8422-4895-a3db-8a48da6381aa"/>
    <ds:schemaRef ds:uri="d5f39adf-763b-4236-a750-977e1d19bd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9026</TotalTime>
  <Words>3009</Words>
  <Application>Microsoft Office PowerPoint</Application>
  <PresentationFormat>On-screen Show (4:3)</PresentationFormat>
  <Paragraphs>457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Arial</vt:lpstr>
      <vt:lpstr>Calibri</vt:lpstr>
      <vt:lpstr>Calibri Light</vt:lpstr>
      <vt:lpstr>Georgia</vt:lpstr>
      <vt:lpstr>Lato Black</vt:lpstr>
      <vt:lpstr>Lato Medium</vt:lpstr>
      <vt:lpstr>Office Theme</vt:lpstr>
      <vt:lpstr>11_Custom Design</vt:lpstr>
      <vt:lpstr>10_Custom Design</vt:lpstr>
      <vt:lpstr>Custom Design</vt:lpstr>
      <vt:lpstr>1_Custom Design</vt:lpstr>
      <vt:lpstr>2_Custom Design</vt:lpstr>
      <vt:lpstr>1_Office Theme</vt:lpstr>
      <vt:lpstr>4_Custom Design</vt:lpstr>
      <vt:lpstr>5_Custom Design</vt:lpstr>
      <vt:lpstr>6_Custom Design</vt:lpstr>
      <vt:lpstr>7_Custom Design</vt:lpstr>
      <vt:lpstr>12_Custom Design</vt:lpstr>
      <vt:lpstr>9_Custom Design</vt:lpstr>
      <vt:lpstr> VA ORD/Operation Warp Speed/NIAID Collaboration:  ACTIV-2 Study  Overview, Registration and Activation  </vt:lpstr>
      <vt:lpstr>Acronyms</vt:lpstr>
      <vt:lpstr>PRESENTERS</vt:lpstr>
      <vt:lpstr>Introduction</vt:lpstr>
      <vt:lpstr>WELCOME REMARKS</vt:lpstr>
      <vt:lpstr>OBJECTIVES</vt:lpstr>
      <vt:lpstr>ACTIV STUDIES</vt:lpstr>
      <vt:lpstr>ACTIV-2: OVERVIEW – Dr. Davey Smith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ACTIV-2:  REQUIREMENTS FOR REGISTRATION/ACTIVATION</vt:lpstr>
      <vt:lpstr>ACTIV-2:  REQUIREMENTS FOR REGISTRATION/ACTIVATION</vt:lpstr>
      <vt:lpstr>ACTIV-2:  REGISTRATION/ACTIVATION</vt:lpstr>
      <vt:lpstr>PowerPoint Presentation</vt:lpstr>
      <vt:lpstr>PowerPoint Presentation</vt:lpstr>
      <vt:lpstr>PowerPoint Presentation</vt:lpstr>
      <vt:lpstr>PHARMACY REQUIREMENTS</vt:lpstr>
      <vt:lpstr>PowerPoint Presentation</vt:lpstr>
      <vt:lpstr>FUNDING CONSIDERATIONS</vt:lpstr>
      <vt:lpstr>LESSONS LEARNED &amp; TIPS FOR WARP SPEED</vt:lpstr>
      <vt:lpstr>PowerPoint Presentation</vt:lpstr>
      <vt:lpstr>PowerPoint Presentation</vt:lpstr>
      <vt:lpstr>HELP AND RESOURCES</vt:lpstr>
      <vt:lpstr>HELP AND RESOURCES</vt:lpstr>
      <vt:lpstr>SUMMARY</vt:lpstr>
      <vt:lpstr>THANK YOU AND QUESTIONS</vt:lpstr>
      <vt:lpstr>AVAILABILITY OF RECORDING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 ORD/Operation Warp Speed/NIAID Collaboration: ACTIV-2 Study Overview, Registration and Activation</dc:title>
  <dc:subject>VA ORD/Operation Warp Speed/NIAID Collaboration: ACTIV-2 Study Overview, Registration and Activation</dc:subject>
  <dc:creator>Huang, Grant</dc:creator>
  <cp:keywords>VA ORD/Operation Warp Speed/NIAID Collaboration: ACTIV-2 Study Overview, Registration and Activation</cp:keywords>
  <cp:lastModifiedBy>Rivera, Portia T</cp:lastModifiedBy>
  <cp:revision>302</cp:revision>
  <dcterms:created xsi:type="dcterms:W3CDTF">2020-03-18T22:05:48Z</dcterms:created>
  <dcterms:modified xsi:type="dcterms:W3CDTF">2020-10-20T14:30:23Z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0x0101009B2647F65052A94F808BE8E3E13CF249</vt:lpwstr>
  </property>
</Properties>
</file>